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82"/>
  </p:handoutMasterIdLst>
  <p:sldIdLst>
    <p:sldId id="256" r:id="rId3"/>
    <p:sldId id="284" r:id="rId4"/>
    <p:sldId id="392" r:id="rId5"/>
    <p:sldId id="7072" r:id="rId6"/>
    <p:sldId id="7570" r:id="rId7"/>
    <p:sldId id="8105" r:id="rId8"/>
    <p:sldId id="7957" r:id="rId9"/>
    <p:sldId id="7958" r:id="rId10"/>
    <p:sldId id="8010" r:id="rId11"/>
    <p:sldId id="7959" r:id="rId12"/>
    <p:sldId id="7960" r:id="rId13"/>
    <p:sldId id="8009" r:id="rId14"/>
    <p:sldId id="8052" r:id="rId15"/>
    <p:sldId id="8053" r:id="rId16"/>
    <p:sldId id="7961" r:id="rId17"/>
    <p:sldId id="7962" r:id="rId19"/>
    <p:sldId id="7963" r:id="rId20"/>
    <p:sldId id="8090" r:id="rId21"/>
    <p:sldId id="8093" r:id="rId22"/>
    <p:sldId id="8178" r:id="rId23"/>
    <p:sldId id="8103" r:id="rId24"/>
    <p:sldId id="8310" r:id="rId25"/>
    <p:sldId id="8176" r:id="rId26"/>
    <p:sldId id="8177" r:id="rId27"/>
    <p:sldId id="8306" r:id="rId28"/>
    <p:sldId id="8307" r:id="rId29"/>
    <p:sldId id="8308" r:id="rId30"/>
    <p:sldId id="8091" r:id="rId31"/>
    <p:sldId id="8095" r:id="rId32"/>
    <p:sldId id="8096" r:id="rId33"/>
    <p:sldId id="8097" r:id="rId34"/>
    <p:sldId id="8098" r:id="rId35"/>
    <p:sldId id="8099" r:id="rId36"/>
    <p:sldId id="8100" r:id="rId37"/>
    <p:sldId id="8101" r:id="rId38"/>
    <p:sldId id="8230" r:id="rId39"/>
    <p:sldId id="8231" r:id="rId40"/>
    <p:sldId id="7514" r:id="rId41"/>
    <p:sldId id="8179" r:id="rId42"/>
    <p:sldId id="7515" r:id="rId43"/>
    <p:sldId id="7936" r:id="rId44"/>
    <p:sldId id="7938" r:id="rId45"/>
    <p:sldId id="7937" r:id="rId46"/>
    <p:sldId id="7940" r:id="rId47"/>
    <p:sldId id="7939" r:id="rId48"/>
    <p:sldId id="7941" r:id="rId49"/>
    <p:sldId id="7943" r:id="rId50"/>
    <p:sldId id="7942" r:id="rId51"/>
    <p:sldId id="8309" r:id="rId52"/>
    <p:sldId id="7944" r:id="rId53"/>
    <p:sldId id="7945" r:id="rId54"/>
    <p:sldId id="7946" r:id="rId55"/>
    <p:sldId id="7947" r:id="rId56"/>
    <p:sldId id="7948" r:id="rId57"/>
    <p:sldId id="7949" r:id="rId58"/>
    <p:sldId id="7950" r:id="rId59"/>
    <p:sldId id="7951" r:id="rId60"/>
    <p:sldId id="7952" r:id="rId61"/>
    <p:sldId id="7953" r:id="rId62"/>
    <p:sldId id="7954" r:id="rId63"/>
    <p:sldId id="7955" r:id="rId64"/>
    <p:sldId id="7956" r:id="rId65"/>
    <p:sldId id="7998" r:id="rId66"/>
    <p:sldId id="7713" r:id="rId67"/>
    <p:sldId id="7715" r:id="rId68"/>
    <p:sldId id="7293" r:id="rId69"/>
    <p:sldId id="8311" r:id="rId70"/>
    <p:sldId id="8312" r:id="rId71"/>
    <p:sldId id="8313" r:id="rId72"/>
    <p:sldId id="8314" r:id="rId73"/>
    <p:sldId id="486" r:id="rId74"/>
    <p:sldId id="8168" r:id="rId75"/>
    <p:sldId id="8169" r:id="rId76"/>
    <p:sldId id="8170" r:id="rId77"/>
    <p:sldId id="8171" r:id="rId78"/>
    <p:sldId id="8172" r:id="rId79"/>
    <p:sldId id="8173" r:id="rId80"/>
    <p:sldId id="7280" r:id="rId8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88"/>
    <a:srgbClr val="FFFFFF"/>
    <a:srgbClr val="9E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267" autoAdjust="0"/>
    <p:restoredTop sz="94677"/>
  </p:normalViewPr>
  <p:slideViewPr>
    <p:cSldViewPr snapToGrid="0" snapToObjects="1">
      <p:cViewPr varScale="1">
        <p:scale>
          <a:sx n="73" d="100"/>
          <a:sy n="73" d="100"/>
        </p:scale>
        <p:origin x="45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handoutMaster" Target="handoutMasters/handoutMaster1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7" Type="http://schemas.openxmlformats.org/officeDocument/2006/relationships/image" Target="../media/image28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40.wmf"/><Relationship Id="rId8" Type="http://schemas.openxmlformats.org/officeDocument/2006/relationships/image" Target="../media/image38.wmf"/><Relationship Id="rId7" Type="http://schemas.openxmlformats.org/officeDocument/2006/relationships/image" Target="../media/image37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2" Type="http://schemas.openxmlformats.org/officeDocument/2006/relationships/image" Target="../media/image43.wmf"/><Relationship Id="rId11" Type="http://schemas.openxmlformats.org/officeDocument/2006/relationships/image" Target="../media/image42.wmf"/><Relationship Id="rId10" Type="http://schemas.openxmlformats.org/officeDocument/2006/relationships/image" Target="../media/image41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93530" y="292590"/>
            <a:ext cx="660901" cy="63200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kumimoji="1" lang="zh-CN" altLang="en-US" sz="1335" b="1" dirty="0">
              <a:solidFill>
                <a:srgbClr val="1F1F1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438216" y="234879"/>
            <a:ext cx="3787775" cy="74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MORE THAN TEMPLATE</a:t>
            </a:r>
            <a:endParaRPr lang="en-US" altLang="zh-CN" dirty="0"/>
          </a:p>
          <a:p>
            <a:pPr lvl="0"/>
            <a:r>
              <a:rPr lang="zh-CN" altLang="en-US" dirty="0"/>
              <a:t>点击此处添加副标题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5405" y="273634"/>
            <a:ext cx="798930" cy="6837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flipH="1">
            <a:off x="177800" y="191058"/>
            <a:ext cx="11186886" cy="6536313"/>
            <a:chOff x="827314" y="191058"/>
            <a:chExt cx="11186886" cy="6536313"/>
          </a:xfrm>
        </p:grpSpPr>
        <p:grpSp>
          <p:nvGrpSpPr>
            <p:cNvPr id="45" name="组合 44"/>
            <p:cNvGrpSpPr/>
            <p:nvPr userDrawn="1"/>
          </p:nvGrpSpPr>
          <p:grpSpPr>
            <a:xfrm>
              <a:off x="10033000" y="191058"/>
              <a:ext cx="1948996" cy="2691284"/>
              <a:chOff x="8470446" y="2515552"/>
              <a:chExt cx="476250" cy="657633"/>
            </a:xfrm>
          </p:grpSpPr>
          <p:pic>
            <p:nvPicPr>
              <p:cNvPr id="46" name="图形 4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47" name="图形 4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 userDrawn="1"/>
          </p:nvGrpSpPr>
          <p:grpSpPr>
            <a:xfrm>
              <a:off x="8077200" y="399384"/>
              <a:ext cx="1549400" cy="2139499"/>
              <a:chOff x="8470446" y="2515552"/>
              <a:chExt cx="476250" cy="657633"/>
            </a:xfrm>
          </p:grpSpPr>
          <p:pic>
            <p:nvPicPr>
              <p:cNvPr id="49" name="图形 4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0" name="图形 4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 userDrawn="1"/>
          </p:nvGrpSpPr>
          <p:grpSpPr>
            <a:xfrm>
              <a:off x="9258300" y="1443291"/>
              <a:ext cx="800100" cy="1104823"/>
              <a:chOff x="8470446" y="2515552"/>
              <a:chExt cx="476250" cy="657633"/>
            </a:xfrm>
          </p:grpSpPr>
          <p:pic>
            <p:nvPicPr>
              <p:cNvPr id="52" name="图形 5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3" name="图形 52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4" name="组合 53"/>
            <p:cNvGrpSpPr/>
            <p:nvPr userDrawn="1"/>
          </p:nvGrpSpPr>
          <p:grpSpPr>
            <a:xfrm>
              <a:off x="2362200" y="3839465"/>
              <a:ext cx="1948996" cy="2691284"/>
              <a:chOff x="8470446" y="2515552"/>
              <a:chExt cx="476250" cy="657633"/>
            </a:xfrm>
          </p:grpSpPr>
          <p:pic>
            <p:nvPicPr>
              <p:cNvPr id="55" name="图形 54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6" name="图形 55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57" name="组合 56"/>
            <p:cNvGrpSpPr/>
            <p:nvPr userDrawn="1"/>
          </p:nvGrpSpPr>
          <p:grpSpPr>
            <a:xfrm>
              <a:off x="827314" y="4587872"/>
              <a:ext cx="1549400" cy="2139499"/>
              <a:chOff x="8470446" y="2515552"/>
              <a:chExt cx="476250" cy="657633"/>
            </a:xfrm>
          </p:grpSpPr>
          <p:pic>
            <p:nvPicPr>
              <p:cNvPr id="58" name="图形 57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59" name="图形 58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 userDrawn="1"/>
          </p:nvGrpSpPr>
          <p:grpSpPr>
            <a:xfrm>
              <a:off x="3619500" y="5172205"/>
              <a:ext cx="800100" cy="1104823"/>
              <a:chOff x="8470446" y="2515552"/>
              <a:chExt cx="476250" cy="657633"/>
            </a:xfrm>
          </p:grpSpPr>
          <p:pic>
            <p:nvPicPr>
              <p:cNvPr id="61" name="图形 60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2" name="图形 61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3" name="组合 62"/>
            <p:cNvGrpSpPr/>
            <p:nvPr userDrawn="1"/>
          </p:nvGrpSpPr>
          <p:grpSpPr>
            <a:xfrm>
              <a:off x="8804275" y="2803630"/>
              <a:ext cx="1948996" cy="2691284"/>
              <a:chOff x="8470446" y="2515552"/>
              <a:chExt cx="476250" cy="657633"/>
            </a:xfrm>
          </p:grpSpPr>
          <p:pic>
            <p:nvPicPr>
              <p:cNvPr id="64" name="图形 63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5" name="图形 64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 userDrawn="1"/>
          </p:nvGrpSpPr>
          <p:grpSpPr>
            <a:xfrm>
              <a:off x="9410700" y="2805268"/>
              <a:ext cx="2413000" cy="3332007"/>
              <a:chOff x="8470446" y="2515552"/>
              <a:chExt cx="476250" cy="657633"/>
            </a:xfrm>
          </p:grpSpPr>
          <p:pic>
            <p:nvPicPr>
              <p:cNvPr id="67" name="图形 66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68" name="图形 67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69" name="组合 68"/>
            <p:cNvGrpSpPr/>
            <p:nvPr userDrawn="1"/>
          </p:nvGrpSpPr>
          <p:grpSpPr>
            <a:xfrm>
              <a:off x="8661400" y="3894391"/>
              <a:ext cx="1854200" cy="2560384"/>
              <a:chOff x="8470446" y="2515552"/>
              <a:chExt cx="476250" cy="657633"/>
            </a:xfrm>
          </p:grpSpPr>
          <p:pic>
            <p:nvPicPr>
              <p:cNvPr id="70" name="图形 69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 userDrawn="1"/>
          </p:nvGrpSpPr>
          <p:grpSpPr>
            <a:xfrm>
              <a:off x="10472738" y="4391326"/>
              <a:ext cx="1541462" cy="2128537"/>
              <a:chOff x="8470446" y="2515552"/>
              <a:chExt cx="476250" cy="657633"/>
            </a:xfrm>
          </p:grpSpPr>
          <p:pic>
            <p:nvPicPr>
              <p:cNvPr id="73" name="图形 72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4" name="图形 73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5" name="组合 74"/>
            <p:cNvGrpSpPr/>
            <p:nvPr userDrawn="1"/>
          </p:nvGrpSpPr>
          <p:grpSpPr>
            <a:xfrm>
              <a:off x="4869081" y="4618776"/>
              <a:ext cx="617320" cy="852430"/>
              <a:chOff x="8470446" y="2515552"/>
              <a:chExt cx="476250" cy="657633"/>
            </a:xfrm>
          </p:grpSpPr>
          <p:pic>
            <p:nvPicPr>
              <p:cNvPr id="76" name="图形 75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77" name="图形 76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  <p:grpSp>
          <p:nvGrpSpPr>
            <p:cNvPr id="78" name="组合 77"/>
            <p:cNvGrpSpPr/>
            <p:nvPr userDrawn="1"/>
          </p:nvGrpSpPr>
          <p:grpSpPr>
            <a:xfrm>
              <a:off x="5983305" y="5191967"/>
              <a:ext cx="1085152" cy="1498439"/>
              <a:chOff x="8470446" y="2515552"/>
              <a:chExt cx="476250" cy="657633"/>
            </a:xfrm>
          </p:grpSpPr>
          <p:pic>
            <p:nvPicPr>
              <p:cNvPr id="79" name="图形 7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470446" y="2639785"/>
                <a:ext cx="476250" cy="533400"/>
              </a:xfrm>
              <a:prstGeom prst="rect">
                <a:avLst/>
              </a:prstGeom>
            </p:spPr>
          </p:pic>
          <p:pic>
            <p:nvPicPr>
              <p:cNvPr id="80" name="图形 79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556307" y="2515552"/>
                <a:ext cx="352425" cy="409575"/>
              </a:xfrm>
              <a:prstGeom prst="rect">
                <a:avLst/>
              </a:prstGeom>
            </p:spPr>
          </p:pic>
        </p:grp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528456" y="1377043"/>
            <a:ext cx="4710793" cy="1801221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28457" y="3828247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28457" y="4143881"/>
            <a:ext cx="471079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871200" y="6324600"/>
            <a:ext cx="41402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eaLnBrk="1" hangingPunct="1"/>
            <a:fld id="{9A0DB2DC-4C9A-4742-B13C-FB6460FD3503}" type="slidenum"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</a:fld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92EB006-BC19-4DC0-AF1D-961AFD9F682B}" type="datetimeFigureOut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Arial" panose="020B0604020202020204" pitchFamily="34" charset="0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effectLst>
                  <a:outerShdw blurRad="38100" dist="38100" dir="2700000">
                    <a:srgbClr val="FFFFFF"/>
                  </a:outerShdw>
                </a:effectLst>
              </a:rPr>
            </a:fld>
            <a:endParaRPr lang="en-US" altLang="zh-CN" dirty="0">
              <a:effectLst>
                <a:outerShdw blurRad="38100" dist="38100" dir="2700000">
                  <a:srgbClr val="FFFFFF"/>
                </a:outerShdw>
              </a:effectLst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xfrm>
            <a:off x="352425" y="365125"/>
            <a:ext cx="10176510" cy="647065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圆角矩形 3"/>
          <p:cNvSpPr/>
          <p:nvPr userDrawn="1"/>
        </p:nvSpPr>
        <p:spPr>
          <a:xfrm>
            <a:off x="9590405" y="383347"/>
            <a:ext cx="2292350" cy="453142"/>
          </a:xfrm>
          <a:prstGeom prst="roundRect">
            <a:avLst/>
          </a:prstGeom>
          <a:blipFill rotWithShape="1">
            <a:blip r:embed="rId2">
              <a:alphaModFix amt="49000"/>
            </a:blip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79562" y="1071912"/>
            <a:ext cx="11560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lvl="0" indent="0">
              <a:buSzTx/>
              <a:buFontTx/>
              <a:buNone/>
              <a:defRPr sz="2400" b="1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FontTx/>
              <a:buNone/>
              <a:defRPr sz="16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9.wmf"/><Relationship Id="rId1" Type="http://schemas.openxmlformats.org/officeDocument/2006/relationships/oleObject" Target="../embeddings/oleObject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25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2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3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22.wmf"/><Relationship Id="rId19" Type="http://schemas.openxmlformats.org/officeDocument/2006/relationships/vmlDrawing" Target="../drawings/vmlDrawing4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30.png"/><Relationship Id="rId16" Type="http://schemas.openxmlformats.org/officeDocument/2006/relationships/image" Target="../media/image29.wmf"/><Relationship Id="rId15" Type="http://schemas.openxmlformats.org/officeDocument/2006/relationships/oleObject" Target="../embeddings/oleObject13.bin"/><Relationship Id="rId14" Type="http://schemas.openxmlformats.org/officeDocument/2006/relationships/image" Target="../media/image28.wmf"/><Relationship Id="rId13" Type="http://schemas.openxmlformats.org/officeDocument/2006/relationships/oleObject" Target="../embeddings/oleObject12.bin"/><Relationship Id="rId12" Type="http://schemas.openxmlformats.org/officeDocument/2006/relationships/image" Target="../media/image27.wmf"/><Relationship Id="rId11" Type="http://schemas.openxmlformats.org/officeDocument/2006/relationships/oleObject" Target="../embeddings/oleObject11.bin"/><Relationship Id="rId10" Type="http://schemas.openxmlformats.org/officeDocument/2006/relationships/image" Target="../media/image26.wmf"/><Relationship Id="rId1" Type="http://schemas.openxmlformats.org/officeDocument/2006/relationships/oleObject" Target="../embeddings/oleObject6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8" Type="http://schemas.openxmlformats.org/officeDocument/2006/relationships/image" Target="../media/image34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15.bin"/><Relationship Id="rId27" Type="http://schemas.openxmlformats.org/officeDocument/2006/relationships/vmlDrawing" Target="../drawings/vmlDrawing5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43.wmf"/><Relationship Id="rId24" Type="http://schemas.openxmlformats.org/officeDocument/2006/relationships/oleObject" Target="../embeddings/oleObject25.bin"/><Relationship Id="rId23" Type="http://schemas.openxmlformats.org/officeDocument/2006/relationships/image" Target="../media/image42.wmf"/><Relationship Id="rId22" Type="http://schemas.openxmlformats.org/officeDocument/2006/relationships/oleObject" Target="../embeddings/oleObject24.bin"/><Relationship Id="rId21" Type="http://schemas.openxmlformats.org/officeDocument/2006/relationships/image" Target="../media/image41.wmf"/><Relationship Id="rId20" Type="http://schemas.openxmlformats.org/officeDocument/2006/relationships/oleObject" Target="../embeddings/oleObject23.bin"/><Relationship Id="rId2" Type="http://schemas.openxmlformats.org/officeDocument/2006/relationships/image" Target="../media/image31.wmf"/><Relationship Id="rId19" Type="http://schemas.openxmlformats.org/officeDocument/2006/relationships/image" Target="../media/image40.wmf"/><Relationship Id="rId18" Type="http://schemas.openxmlformats.org/officeDocument/2006/relationships/oleObject" Target="../embeddings/oleObject22.bin"/><Relationship Id="rId17" Type="http://schemas.openxmlformats.org/officeDocument/2006/relationships/image" Target="../media/image39.png"/><Relationship Id="rId16" Type="http://schemas.openxmlformats.org/officeDocument/2006/relationships/image" Target="../media/image38.wmf"/><Relationship Id="rId15" Type="http://schemas.openxmlformats.org/officeDocument/2006/relationships/oleObject" Target="../embeddings/oleObject21.bin"/><Relationship Id="rId14" Type="http://schemas.openxmlformats.org/officeDocument/2006/relationships/image" Target="../media/image37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36.wmf"/><Relationship Id="rId11" Type="http://schemas.openxmlformats.org/officeDocument/2006/relationships/oleObject" Target="../embeddings/oleObject19.bin"/><Relationship Id="rId10" Type="http://schemas.openxmlformats.org/officeDocument/2006/relationships/image" Target="../media/image35.wmf"/><Relationship Id="rId1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49.wmf"/><Relationship Id="rId1" Type="http://schemas.openxmlformats.org/officeDocument/2006/relationships/oleObject" Target="../embeddings/oleObject26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28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29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603885" y="1026795"/>
            <a:ext cx="3794125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4100">
                <a:solidFill>
                  <a:srgbClr val="C00000"/>
                </a:solidFill>
              </a:defRPr>
            </a:pPr>
            <a:r>
              <a:rPr altLang="zh-CN" sz="380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文本信息自动化处理</a:t>
            </a:r>
            <a:br>
              <a:rPr lang="zh-CN" altLang="zh-CN" sz="380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</a:br>
            <a:r>
              <a:rPr lang="en-US" altLang="zh-CN" sz="3800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Lesson-5</a:t>
            </a:r>
            <a:endParaRPr sz="3800" dirty="0">
              <a:solidFill>
                <a:srgbClr val="C00000"/>
              </a:solidFill>
              <a:sym typeface="+mn-ea"/>
            </a:endParaRPr>
          </a:p>
        </p:txBody>
      </p:sp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833119" y="4728311"/>
            <a:ext cx="3200401" cy="1655761"/>
          </a:xfrm>
          <a:prstGeom prst="rect">
            <a:avLst/>
          </a:prstGeom>
        </p:spPr>
        <p:txBody>
          <a:bodyPr/>
          <a:lstStyle/>
          <a:p>
            <a:pPr algn="l">
              <a:defRPr sz="1600"/>
            </a:pPr>
            <a:r>
              <a:rPr lang="zh-CN" altLang="en-US" dirty="0"/>
              <a:t>陈旸 </a:t>
            </a:r>
            <a:r>
              <a:rPr lang="en-US" altLang="zh-CN" dirty="0"/>
              <a:t>&amp;</a:t>
            </a:r>
            <a:r>
              <a:rPr lang="zh-CN" altLang="en-US" dirty="0"/>
              <a:t> 后厂理工学院</a:t>
            </a:r>
            <a:r>
              <a:rPr lang="en-US" altLang="zh-CN" dirty="0"/>
              <a:t>AI</a:t>
            </a:r>
            <a:r>
              <a:rPr lang="zh-CN" altLang="en-US" dirty="0">
                <a:ea typeface="宋体" panose="02010600030101010101" pitchFamily="2" charset="-122"/>
              </a:rPr>
              <a:t>课程</a:t>
            </a:r>
            <a:r>
              <a:rPr dirty="0" err="1"/>
              <a:t>组</a:t>
            </a:r>
            <a:r>
              <a:rPr dirty="0"/>
              <a:t> </a:t>
            </a:r>
            <a:endParaRPr dirty="0"/>
          </a:p>
          <a:p>
            <a:pPr algn="l">
              <a:defRPr sz="1800"/>
            </a:pPr>
            <a:r>
              <a:rPr dirty="0"/>
              <a:t>20</a:t>
            </a:r>
            <a:r>
              <a:rPr lang="en-US" dirty="0"/>
              <a:t>20</a:t>
            </a:r>
            <a:r>
              <a:rPr dirty="0"/>
              <a:t>.</a:t>
            </a:r>
            <a:r>
              <a:rPr lang="en-US" altLang="zh-CN" dirty="0"/>
              <a:t>4</a:t>
            </a:r>
            <a:endParaRPr dirty="0"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1"/>
          <a:srcRect t="4253" r="2" b="18588"/>
          <a:stretch>
            <a:fillRect/>
          </a:stretch>
        </p:blipFill>
        <p:spPr>
          <a:xfrm>
            <a:off x="4657342" y="-2"/>
            <a:ext cx="2829215" cy="21830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Picture 11" descr="Picture 11"/>
          <p:cNvPicPr>
            <a:picLocks noChangeAspect="1"/>
          </p:cNvPicPr>
          <p:nvPr/>
        </p:nvPicPr>
        <p:blipFill>
          <a:blip r:embed="rId2"/>
          <a:srcRect t="17272" r="3" b="3400"/>
          <a:stretch>
            <a:fillRect/>
          </a:stretch>
        </p:blipFill>
        <p:spPr>
          <a:xfrm>
            <a:off x="4657342" y="2274491"/>
            <a:ext cx="2825497" cy="22414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rcRect r="23289" b="2"/>
          <a:stretch>
            <a:fillRect/>
          </a:stretch>
        </p:blipFill>
        <p:spPr>
          <a:xfrm>
            <a:off x="7570565" y="9"/>
            <a:ext cx="4614003" cy="33832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14" descr="Picture 14"/>
          <p:cNvPicPr>
            <a:picLocks noChangeAspect="1"/>
          </p:cNvPicPr>
          <p:nvPr/>
        </p:nvPicPr>
        <p:blipFill>
          <a:blip r:embed="rId4"/>
          <a:srcRect l="7858"/>
          <a:stretch>
            <a:fillRect/>
          </a:stretch>
        </p:blipFill>
        <p:spPr>
          <a:xfrm>
            <a:off x="5553307" y="4728311"/>
            <a:ext cx="2128771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rcRect t="7323" b="7905"/>
          <a:stretch>
            <a:fillRect/>
          </a:stretch>
        </p:blipFill>
        <p:spPr>
          <a:xfrm>
            <a:off x="7570565" y="3474720"/>
            <a:ext cx="4614003" cy="33832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8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299" y="4674947"/>
            <a:ext cx="1470145" cy="18403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正则表达式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296670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re.sub(pattern, repl, string, count=0, flags=0)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用于替换字符串中的匹配项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pattern : 正则中的模式字符串。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repl : 替换的字符串，也可为一个函数。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string : 要被查找替换的原始字符串。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count : 模式匹配后替换的最大次数，默认 0 表示替换所有的匹配。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re.</a:t>
            </a:r>
            <a:r>
              <a:rPr lang="zh-CN" sz="1800" dirty="0">
                <a:ea typeface="宋体" panose="02010600030101010101" pitchFamily="2" charset="-122"/>
              </a:rPr>
              <a:t>findall(pattern, string, flags=0)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返回string中所有与pattern相匹配的全部字串，返回形式为数组</a:t>
            </a:r>
            <a:endParaRPr lang="zh-CN" sz="18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734175" y="1296670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phone = "001-609-7267 # ETS的TOEFL查询电话" 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# 删除字符串中的注释 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num = re.sub(r'#.*$', "", phone)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print("电话号码是: ", num)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# 删除非数字(-)的字符串 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num = re.sub(r'\D', "", phone)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print("电话号码是 : ", num)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输出结果：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电话号码是:  001-609-7267 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电话号码是 :  0016097267</a:t>
            </a:r>
            <a:endParaRPr 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正则表达式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29920" y="1334770"/>
            <a:ext cx="55651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常用正则：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79755" y="2209165"/>
          <a:ext cx="4641850" cy="3544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8405"/>
                <a:gridCol w="343344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元字符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匹配内容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. 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匹配除换行符以外的任意字符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914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\w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匹配字母或数字或下划线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\s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匹配任意的空白符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\d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匹配数字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\n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匹配一个换行符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\t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匹配一个制表符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\b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匹配一个单词的结尾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^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匹配字符串的开始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822950" y="2196465"/>
          <a:ext cx="5214620" cy="3557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5110"/>
                <a:gridCol w="36995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元字符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匹配内容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$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匹配字符串的结尾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46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\W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匹配非字母或数字或下划线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\D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匹配非数字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\S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匹配非空白符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a|b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匹配字符a或字符b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()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匹配括号内的表达式，也表示一个组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[...]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匹配字符组中的字符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4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[^...]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匹配除了字符组中字符的所有字符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正则表达式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29920" y="1334770"/>
            <a:ext cx="55651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常用正则：</a:t>
            </a:r>
            <a:endParaRPr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79450" y="2085975"/>
          <a:ext cx="3594100" cy="3671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735"/>
                <a:gridCol w="2285365"/>
              </a:tblGrid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量词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用法说明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064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*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重复零次或更多次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051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+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重复一次或更多次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54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?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重复零次或一次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8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{n}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重复n次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051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{n,}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重复n次或更多次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51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{n,m}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重复n到m次</a:t>
                      </a:r>
                      <a:endParaRPr lang="en-US" altLang="en-US" sz="1400">
                        <a:solidFill>
                          <a:srgbClr val="000000"/>
                        </a:solidFill>
                        <a:latin typeface="Verdana" panose="020B0604030504040204" charset="0"/>
                        <a:ea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563235" y="2085975"/>
          <a:ext cx="3973195" cy="3673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505"/>
                <a:gridCol w="2218690"/>
              </a:tblGrid>
              <a:tr h="4603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符号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匹配内容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064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[\u4e00-\u9fa5]</a:t>
                      </a:r>
                      <a:endParaRPr lang="en-US" sz="1400">
                        <a:solidFill>
                          <a:srgbClr val="000000"/>
                        </a:solidFill>
                        <a:latin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中文字符</a:t>
                      </a:r>
                      <a:endParaRPr lang="en-US" sz="1400">
                        <a:solidFill>
                          <a:srgbClr val="000000"/>
                        </a:solidFill>
                        <a:latin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051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[^\x00-\xff]</a:t>
                      </a:r>
                      <a:endParaRPr lang="en-US" sz="1400">
                        <a:solidFill>
                          <a:srgbClr val="000000"/>
                        </a:solidFill>
                        <a:latin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Verdana" panose="020B0604030504040204" charset="0"/>
                          <a:cs typeface="Verdana" panose="020B0604030504040204" charset="0"/>
                        </a:rPr>
                        <a:t>双字节字符(包括汉字在内)</a:t>
                      </a:r>
                      <a:endParaRPr lang="en-US" sz="1400">
                        <a:solidFill>
                          <a:srgbClr val="000000"/>
                        </a:solidFill>
                        <a:latin typeface="Verdana" panose="020B0604030504040204" charset="0"/>
                        <a:cs typeface="Verdana" panose="020B0604030504040204" charset="0"/>
                      </a:endParaRPr>
                    </a:p>
                  </a:txBody>
                  <a:tcPr marL="133350" marR="133350" marT="76200" marB="76200" vert="horz" anchor="ctr">
                    <a:lnL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C0C0C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正则表达式示例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456045" y="1367155"/>
            <a:ext cx="5614670" cy="51339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def is_phone(phone):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# 电话号码正则对象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prog = re.compile('^1[35678]\d{9}$') 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result = prog.match(phone)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if result: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	return True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else: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	return False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print(is_phone('15801234567'))</a:t>
            </a:r>
            <a:endParaRPr lang="zh-CN" sz="1400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793750" y="1337945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电话号码验证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55" dirty="0">
                <a:ea typeface="宋体" panose="02010600030101010101" pitchFamily="2" charset="-122"/>
              </a:rPr>
              <a:t>规则</a:t>
            </a:r>
            <a:r>
              <a:rPr lang="en-US" altLang="zh-CN" sz="1555" dirty="0">
                <a:ea typeface="宋体" panose="02010600030101010101" pitchFamily="2" charset="-122"/>
              </a:rPr>
              <a:t>11</a:t>
            </a:r>
            <a:r>
              <a:rPr lang="zh-CN" altLang="en-US" sz="1555" dirty="0">
                <a:ea typeface="宋体" panose="02010600030101010101" pitchFamily="2" charset="-122"/>
              </a:rPr>
              <a:t>位，首位为</a:t>
            </a:r>
            <a:r>
              <a:rPr lang="en-US" altLang="zh-CN" sz="1555" dirty="0">
                <a:ea typeface="宋体" panose="02010600030101010101" pitchFamily="2" charset="-122"/>
              </a:rPr>
              <a:t>1</a:t>
            </a:r>
            <a:r>
              <a:rPr lang="zh-CN" altLang="en-US" sz="1555" dirty="0">
                <a:ea typeface="宋体" panose="02010600030101010101" pitchFamily="2" charset="-122"/>
              </a:rPr>
              <a:t>，第二位不为</a:t>
            </a:r>
            <a:r>
              <a:rPr lang="en-US" altLang="zh-CN" sz="1555" dirty="0">
                <a:ea typeface="宋体" panose="02010600030101010101" pitchFamily="2" charset="-122"/>
              </a:rPr>
              <a:t>2</a:t>
            </a:r>
            <a:r>
              <a:rPr lang="zh-CN" altLang="en-US" sz="1555" dirty="0">
                <a:ea typeface="宋体" panose="02010600030101010101" pitchFamily="2" charset="-122"/>
              </a:rPr>
              <a:t>，</a:t>
            </a:r>
            <a:r>
              <a:rPr lang="en-US" altLang="zh-CN" sz="1555" dirty="0">
                <a:ea typeface="宋体" panose="02010600030101010101" pitchFamily="2" charset="-122"/>
              </a:rPr>
              <a:t>4</a:t>
            </a:r>
            <a:r>
              <a:rPr lang="zh-CN" altLang="en-US" sz="1555" dirty="0">
                <a:ea typeface="宋体" panose="02010600030101010101" pitchFamily="2" charset="-122"/>
              </a:rPr>
              <a:t>，</a:t>
            </a:r>
            <a:r>
              <a:rPr lang="en-US" altLang="zh-CN" sz="1555" dirty="0">
                <a:ea typeface="宋体" panose="02010600030101010101" pitchFamily="2" charset="-122"/>
              </a:rPr>
              <a:t>9</a:t>
            </a:r>
            <a:endParaRPr lang="en-US" alt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555" dirty="0">
                <a:ea typeface="宋体" panose="02010600030101010101" pitchFamily="2" charset="-122"/>
              </a:rPr>
              <a:t>比如</a:t>
            </a:r>
            <a:r>
              <a:rPr lang="en-US" altLang="zh-CN" sz="1555" dirty="0">
                <a:ea typeface="宋体" panose="02010600030101010101" pitchFamily="2" charset="-122"/>
                <a:sym typeface="+mn-ea"/>
              </a:rPr>
              <a:t>158 </a:t>
            </a:r>
            <a:r>
              <a:rPr lang="en-US" sz="1555" dirty="0">
                <a:ea typeface="宋体" panose="02010600030101010101" pitchFamily="2" charset="-122"/>
                <a:sym typeface="+mn-ea"/>
              </a:rPr>
              <a:t>1234 5678</a:t>
            </a:r>
            <a:endParaRPr lang="en-US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555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正则表达式示例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456045" y="1367155"/>
            <a:ext cx="5614670" cy="51339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def is_email(email):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# 邮箱正则对象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prog = re.compile('^[a-zA-Z0-9_.-]+@[a-zA-Z0-9-]+(\.[a-zA-Z0-9-]+)*\.[a-zA-Z0-9]{2,4}$') 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result = prog.match(email)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if result: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	return True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else: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		return False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print(is_email("1580123@qq.com"))  </a:t>
            </a:r>
            <a:r>
              <a:rPr lang="en-US" altLang="zh-CN" sz="1400" dirty="0">
                <a:ea typeface="宋体" panose="02010600030101010101" pitchFamily="2" charset="-122"/>
              </a:rPr>
              <a:t>#True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print(is_email("1580123@qq"))   </a:t>
            </a:r>
            <a:r>
              <a:rPr lang="en-US" altLang="zh-CN" sz="1400" dirty="0">
                <a:ea typeface="宋体" panose="02010600030101010101" pitchFamily="2" charset="-122"/>
              </a:rPr>
              <a:t>#False</a:t>
            </a:r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793750" y="1337945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邮箱验证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555" dirty="0">
                <a:ea typeface="宋体" panose="02010600030101010101" pitchFamily="2" charset="-122"/>
              </a:rPr>
              <a:t>@之前必须有内容且只能是字母、数字、下划线(_)、减号（-）、点（.）</a:t>
            </a:r>
            <a:endParaRPr lang="en-US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555" dirty="0">
                <a:ea typeface="宋体" panose="02010600030101010101" pitchFamily="2" charset="-122"/>
              </a:rPr>
              <a:t>@和最后一个点（.）之间必须有内容</a:t>
            </a:r>
            <a:r>
              <a:rPr lang="zh-CN" altLang="en-US" sz="1555" dirty="0">
                <a:ea typeface="宋体" panose="02010600030101010101" pitchFamily="2" charset="-122"/>
              </a:rPr>
              <a:t>，可以是</a:t>
            </a:r>
            <a:r>
              <a:rPr lang="en-US" sz="1555" dirty="0">
                <a:ea typeface="宋体" panose="02010600030101010101" pitchFamily="2" charset="-122"/>
              </a:rPr>
              <a:t>字母、数字、点（.）、减号（-），</a:t>
            </a:r>
            <a:r>
              <a:rPr lang="zh-CN" altLang="en-US" sz="1555" dirty="0">
                <a:ea typeface="宋体" panose="02010600030101010101" pitchFamily="2" charset="-122"/>
              </a:rPr>
              <a:t>不能使下划线</a:t>
            </a:r>
            <a:r>
              <a:rPr lang="en-US" altLang="zh-CN" sz="1555" dirty="0">
                <a:ea typeface="宋体" panose="02010600030101010101" pitchFamily="2" charset="-122"/>
              </a:rPr>
              <a:t>(_)</a:t>
            </a:r>
            <a:r>
              <a:rPr lang="zh-CN" altLang="zh-CN" sz="1555" dirty="0">
                <a:ea typeface="宋体" panose="02010600030101010101" pitchFamily="2" charset="-122"/>
              </a:rPr>
              <a:t>，</a:t>
            </a:r>
            <a:r>
              <a:rPr lang="en-US" sz="1555" dirty="0">
                <a:ea typeface="宋体" panose="02010600030101010101" pitchFamily="2" charset="-122"/>
              </a:rPr>
              <a:t>且两个点不能挨着</a:t>
            </a:r>
            <a:endParaRPr lang="en-US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555" dirty="0">
                <a:ea typeface="宋体" panose="02010600030101010101" pitchFamily="2" charset="-122"/>
              </a:rPr>
              <a:t>最后一个点（.）之后必须有内容</a:t>
            </a:r>
            <a:r>
              <a:rPr lang="zh-CN" sz="1555" dirty="0">
                <a:ea typeface="宋体" panose="02010600030101010101" pitchFamily="2" charset="-122"/>
              </a:rPr>
              <a:t>，而且</a:t>
            </a:r>
            <a:r>
              <a:rPr lang="en-US" sz="1555" dirty="0">
                <a:ea typeface="宋体" panose="02010600030101010101" pitchFamily="2" charset="-122"/>
              </a:rPr>
              <a:t>内容只能是字母（大小写）、数字且长度为大于等于2个字节，小于等于4个字节</a:t>
            </a:r>
            <a:endParaRPr lang="en-US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555" dirty="0">
                <a:ea typeface="宋体" panose="02010600030101010101" pitchFamily="2" charset="-122"/>
              </a:rPr>
              <a:t>比如 </a:t>
            </a:r>
            <a:r>
              <a:rPr lang="en-US" altLang="zh-CN" sz="1555" dirty="0">
                <a:ea typeface="宋体" panose="02010600030101010101" pitchFamily="2" charset="-122"/>
              </a:rPr>
              <a:t>1580123@qq.com =&gt; True</a:t>
            </a:r>
            <a:endParaRPr lang="en-US" alt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555" dirty="0">
                <a:ea typeface="宋体" panose="02010600030101010101" pitchFamily="2" charset="-122"/>
                <a:sym typeface="+mn-ea"/>
              </a:rPr>
              <a:t>1580123@qq =&gt; False</a:t>
            </a:r>
            <a:endParaRPr lang="en-US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555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对希拉里邮件进行处理（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正则表达式）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sz="2200" dirty="0">
                <a:ea typeface="宋体" panose="02010600030101010101" pitchFamily="2" charset="-122"/>
                <a:sym typeface="+mn-ea"/>
              </a:rPr>
              <a:t>数据集：https://github.com/cystanford/PageRank（希拉里邮件丑闻）</a:t>
            </a:r>
            <a:endParaRPr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包括了9306封邮件和513个人名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Emails.csv：记录了所有公开邮件的内容，发送者和接受者的信息。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Persons.csv：统计了邮件中所有人物的姓名及对应的ID。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Aliases.csv：因为姓名存在别名的情况，为了将邮件中的人物进行统一，我们还需要用Aliases文件来查询别名和人物的对应关系。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ToDo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：提取往来邮件中的内容，即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针对Emails.csv中的ExtractedBodyText字段进行清洗（使用正则表达式）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对希拉里邮件进行处理（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正则表达式）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309370"/>
            <a:ext cx="5947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分析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ExtractedBodyText字段：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存在换行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\n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删除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text = text.replace('\n'," ")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去掉日期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text = re.sub(r"\d+/\d+/\d+", "", text)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去掉时间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text = re.sub(r"[0-2]?[0-9]:[0-6][0-9]", "", text)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去掉邮件地址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text = re.sub(r"[\w]+@[\.\w]+", "", text)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去掉网址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text = re.sub(r"/[a-zA-Z]*[:\//\]*[A-Za-z0-9\-_]+\.+[A-Za-z0-9\.\/%&amp;=\?\-_]+/i", "", text)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把 "-" 的两个单词，分开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text = re.sub(r"-", " ", text)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1405" y="1278890"/>
            <a:ext cx="3819525" cy="4991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对希拉里邮件进行处理（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正则表达式）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40055" y="1128395"/>
            <a:ext cx="67754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# 对邮件正文进行清洗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def clean_email_text(text):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# 换行，可以删除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text = text.replace('\n'," ") 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# 把 "-" 的两个单词，分开（比如：meet-the-right ==&gt; meet the right）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text = re.sub(r"-", " ", text) 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# 日期，对主题模型没什么意义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text = re.sub(r"\d+/\d+/\d+", "", text) 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# 时间，没意义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text = re.sub(r"[0-2]?[0-9]:[0-6][0-9]", "", text) 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# 邮件地址，没意义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text = re.sub(r"[\w]+@[\.\w]+", "", text) 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# 网址，没意义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text = re.sub(r"/[a-zA-Z]*[:\//\]*[A-Za-z0-9\-_]+\.+[A-Za-z0-9\.\/%&amp;=\?\-_]+/i", "", text) 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pure_text = ''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# 检查每个字母，去掉其他特殊字符等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for letter in text: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# 只留下字母和空格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if letter.isalpha() or letter==' ':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    pure_text += letter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# 最终得到的都是有意义的单词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text = ' '.join(word for word in pure_text.split() if len(word)&gt;1)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return text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061075" y="1106805"/>
            <a:ext cx="594741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df = pd.read_csv("./Emails.csv")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数据加载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原邮件数据中有很多Nan的值，直接扔了。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df = df[['Id', 'ExtractedBodyText']].dropna()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docs = df['ExtractedBodyText']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docs = docs.apply(lambda s: clean_email_text(s))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doclist = docs.values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转化为列表List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print(doclist)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print(len(doclist))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3075" y="4104640"/>
            <a:ext cx="6638925" cy="27336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分词与词性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495236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分词：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NLTK库，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对英文文本预处理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jieba库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，对中文文本预处理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停用词（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Stop Words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）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需要自动过滤掉某些字或词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语料（Corpus）：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一组原始文本的集合，用于无监督地训练文本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24090" y="1860550"/>
            <a:ext cx="3590290" cy="2583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import jieba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text = '张飞和关羽'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words = jieba.cut(text)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words = list(words)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print(words)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输出结果：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['张飞', '和', '关羽']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分词与词性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012190"/>
            <a:ext cx="2557780" cy="556895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都有哪些词性：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 名词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12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nr 人名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nr1 汉语姓氏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nr2 汉语名字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nrj 日语人名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    nrf 音译人名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1200" b="1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ns 地名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　nsf 音译地名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nt 机构团体名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nz 其它专名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nl 名词性惯用语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   ng 名词性语素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 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65045" y="1680210"/>
            <a:ext cx="254000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t 时间词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ea typeface="宋体" panose="02010600030101010101" pitchFamily="2" charset="-122"/>
                <a:sym typeface="+mn-ea"/>
              </a:rPr>
              <a:t>　　tg 时间词性语素</a:t>
            </a:r>
            <a:endParaRPr lang="zh-CN" altLang="en-US" sz="12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s 处所词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f 方位词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v 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vd 副动词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</a:t>
            </a:r>
            <a:r>
              <a:rPr kumimoji="0" lang="zh-CN" altLang="en-US" sz="12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vn 名动词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vshi 动词“是”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vyou 动词“有”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vf 趋向动词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vx 形式动词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vi 不及物动词（内动词）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vl 动词性惯用语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vg 动词性语素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70680" y="1546860"/>
            <a:ext cx="2540000" cy="56299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a 形容词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ad 副形词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an 名形词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ag 形容词性语素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al 形容词性惯用语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b 区别词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bl 区别词性惯用语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z 状态词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r 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rr 人称代词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rz 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rzt 时间指示代词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rzs 处所指示代词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rzv 谓词性指示代词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ry 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ryt 时间疑问代词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rys 处所疑问代词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    ryv 谓词性疑问代词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rg 代词性语素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8555" y="1546860"/>
            <a:ext cx="2540000" cy="53530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m 数词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mq 数量词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q 量词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qv 动量词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sym typeface="Calibri" panose="020F0502020204030204"/>
              </a:rPr>
              <a:t>    qt 时量词</a:t>
            </a:r>
            <a:endParaRPr lang="zh-CN" altLang="en-US" sz="1200"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d 副词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p 介词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pba 介词“把”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pbei 介词“被”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c 连词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cc 并列连词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u 助词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uzhe 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ule 了 喽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uguo 过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ude1 的 底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ude2 地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ude3 得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usuo 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udeng 等 等等 云云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uyy 一样 一般 似的 般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udh 的话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uls 来讲 来说 而言 说来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uzhi 之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>
                <a:sym typeface="Calibri" panose="020F0502020204030204"/>
              </a:rPr>
              <a:t>    ulian 连 （“连小学生都会”）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9305" y="1377315"/>
            <a:ext cx="3522345" cy="52609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e 叹词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y 语气词(delete yg)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o 拟声词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 前缀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k 后缀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x 字符串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xx 非语素字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xu 网址URL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w 标点符号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wkz 左括号，全角：（ 〔  ［  ｛  《 【  〖 〈   半角：( [ { &lt;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wky 右括号，全角：） 〕  ］ ｝ 》  】 〗 〉 半角： ) ] { &gt;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wyz 左引号，全角：“ ‘ 『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wyy 右引号，全角：” ’ 』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wj 句号，全角：。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ww 问号，全角：？ 半角：?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wt 叹号，全角：！ 半角：!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wd 逗号，全角：， 半角：,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wf 分号，全角：； 半角： ;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wn 顿号，全角：、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wm 冒号，全角：： 半角： :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ws 省略号，全角：……  …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wp 破折号，全角：——   －－   ——－   半角：---  ----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wb 百分号千分号，全角：％ ‰   半角：%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wh 单位符号，全角：￥ ＄ ￡  °  ℃  半角：$</a:t>
            </a:r>
            <a:endParaRPr kumimoji="0" lang="zh-CN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学习方法</a:t>
            </a:r>
            <a:endParaRPr dirty="0"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Thinking</a:t>
            </a:r>
            <a:r>
              <a:rPr lang="zh-CN" altLang="zh-CN" dirty="0"/>
              <a:t>：</a:t>
            </a:r>
            <a:r>
              <a:rPr lang="en-US" altLang="zh-CN" dirty="0"/>
              <a:t>behind the theory, original from the real problem</a:t>
            </a:r>
            <a:endParaRPr lang="zh-CN" altLang="zh-CN" dirty="0"/>
          </a:p>
          <a:p>
            <a:r>
              <a:rPr lang="en-US" altLang="zh-CN" dirty="0"/>
              <a:t>Action</a:t>
            </a:r>
            <a:r>
              <a:rPr lang="zh-CN" altLang="zh-CN" dirty="0"/>
              <a:t>：</a:t>
            </a:r>
            <a:r>
              <a:rPr lang="en-US" altLang="zh-CN" dirty="0"/>
              <a:t>solve problems by tools, present the results</a:t>
            </a:r>
            <a:endParaRPr lang="zh-CN" altLang="zh-CN" dirty="0"/>
          </a:p>
          <a:p>
            <a:pPr>
              <a:lnSpc>
                <a:spcPct val="81000"/>
              </a:lnSpc>
            </a:pP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dirty="0">
                <a:ea typeface="宋体" panose="02010600030101010101" pitchFamily="2" charset="-122"/>
                <a:sym typeface="+mn-ea"/>
              </a:rPr>
              <a:t>库使用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495236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分词的三种模式：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精确模式：把文本精确的切分开，不存在冗余单词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全模式：把文本中所有可能的词语都扫描出来，有冗余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搜索引擎模式：在精确模式基础上，对长词再次切分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2480" y="2013585"/>
            <a:ext cx="6209665" cy="33762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dirty="0">
                <a:ea typeface="宋体" panose="02010600030101010101" pitchFamily="2" charset="-122"/>
                <a:sym typeface="+mn-ea"/>
              </a:rPr>
              <a:t>库使用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07390" y="1325880"/>
            <a:ext cx="57200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美国新冠肺炎确诊超57万，纽约州死亡人数过万。当地时间4月13日，世卫组织发布最新一期新冠肺炎每日疫情报告。截至欧洲中部时间4月13日10时（北京时间4月13日16时），全球确诊新冠肺炎1773084例（新增76498例），死亡111652例（新增5702例）。其中，疫情最为严重的欧洲区域已确诊913349例（新增33243例），死亡77419例（新增3183例）。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576695" y="1301115"/>
            <a:ext cx="57200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对句子进行分词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）分词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）获取每个单词的词性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dirty="0">
                <a:ea typeface="宋体" panose="02010600030101010101" pitchFamily="2" charset="-122"/>
                <a:sym typeface="+mn-ea"/>
              </a:rPr>
              <a:t>库使用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07390" y="1325880"/>
            <a:ext cx="57200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add_word(word, freq=None, tag=None)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添加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word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，后续不被切分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add_word只是一次性的添加分词字典，不是直接将内容添加到结巴库中了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del_word(word)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删除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word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zh-CN" dirty="0">
                <a:ea typeface="宋体" panose="02010600030101010101" pitchFamily="2" charset="-122"/>
                <a:sym typeface="+mn-ea"/>
              </a:rPr>
              <a:t>关键词提取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509395"/>
            <a:ext cx="57588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Thinking</a:t>
            </a:r>
            <a:r>
              <a:rPr lang="zh-CN" altLang="en-US" sz="1800" dirty="0">
                <a:ea typeface="宋体" panose="02010600030101010101" pitchFamily="2" charset="-122"/>
              </a:rPr>
              <a:t>：如果只用词频来做词语重要性统计，会是怎样？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s1: </a:t>
            </a:r>
            <a:r>
              <a:rPr lang="zh-CN" altLang="zh-CN" sz="1800" dirty="0">
                <a:ea typeface="宋体" panose="02010600030101010101" pitchFamily="2" charset="-122"/>
              </a:rPr>
              <a:t>我非常喜欢看电视剧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s2: </a:t>
            </a:r>
            <a:r>
              <a:rPr lang="zh-CN" altLang="zh-CN" sz="1800" dirty="0">
                <a:ea typeface="宋体" panose="02010600030101010101" pitchFamily="2" charset="-122"/>
              </a:rPr>
              <a:t>我非常喜欢旅行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s3: </a:t>
            </a:r>
            <a:r>
              <a:rPr lang="zh-CN" altLang="zh-CN" sz="1800" dirty="0">
                <a:ea typeface="宋体" panose="02010600030101010101" pitchFamily="2" charset="-122"/>
              </a:rPr>
              <a:t>我非常喜欢吃苹果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s4: </a:t>
            </a:r>
            <a:r>
              <a:rPr lang="zh-CN" altLang="zh-CN" sz="1800" dirty="0">
                <a:ea typeface="宋体" panose="02010600030101010101" pitchFamily="2" charset="-122"/>
              </a:rPr>
              <a:t>我非常喜欢跑步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s5: </a:t>
            </a:r>
            <a:r>
              <a:rPr lang="zh-CN" altLang="zh-CN" sz="1800" dirty="0">
                <a:ea typeface="宋体" panose="02010600030101010101" pitchFamily="2" charset="-122"/>
              </a:rPr>
              <a:t>王者荣耀</a:t>
            </a:r>
            <a:r>
              <a:rPr lang="en-US" altLang="zh-CN" sz="1800" dirty="0">
                <a:ea typeface="宋体" panose="02010600030101010101" pitchFamily="2" charset="-122"/>
              </a:rPr>
              <a:t>KPL</a:t>
            </a:r>
            <a:r>
              <a:rPr lang="zh-CN" altLang="en-US" sz="1800" dirty="0">
                <a:ea typeface="宋体" panose="02010600030101010101" pitchFamily="2" charset="-122"/>
              </a:rPr>
              <a:t>春季赛开战啦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67700" y="1509395"/>
            <a:ext cx="2540000" cy="2167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宋体" panose="02010600030101010101" pitchFamily="2" charset="-122"/>
                <a:sym typeface="+mn-ea"/>
              </a:rPr>
              <a:t>关键词提取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Model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：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TF-IDF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ea typeface="宋体" panose="02010600030101010101" pitchFamily="2" charset="-122"/>
              <a:sym typeface="+mn-ea"/>
            </a:endParaRPr>
          </a:p>
          <a:p>
            <a:pPr marL="0" lvl="0" indent="0">
              <a:lnSpc>
                <a:spcPct val="150000"/>
              </a:lnSpc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altLang="zh-CN" dirty="0">
                <a:ea typeface="宋体" panose="02010600030101010101" pitchFamily="2" charset="-122"/>
                <a:sym typeface="+mn-ea"/>
              </a:rPr>
              <a:t>TF-IDF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计算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>
              <a:lnSpc>
                <a:spcPct val="150000"/>
              </a:lnSpc>
            </a:pP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什么是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TF-IDF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Term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词频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一个单词的重要性和它在文档中出现的次数呈正比。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Inverse Document Frequency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逆向文档频率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一个单词在文档中的区分度。</a:t>
            </a:r>
            <a:r>
              <a:rPr lang="zh-CN" dirty="0">
                <a:latin typeface="宋体" panose="02010600030101010101" pitchFamily="2" charset="-122"/>
                <a:ea typeface="宋体" panose="02010600030101010101" pitchFamily="2" charset="-122"/>
              </a:rPr>
              <a:t>这个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单词出现的文档数越少，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区分度越大，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越大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56480" y="5114925"/>
          <a:ext cx="504634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1" imgW="2108200" imgH="419100" progId="Equation.KSEE3">
                  <p:embed/>
                </p:oleObj>
              </mc:Choice>
              <mc:Fallback>
                <p:oleObj name="" r:id="rId1" imgW="2108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56480" y="5114925"/>
                        <a:ext cx="504634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47995" y="1875790"/>
          <a:ext cx="35274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" r:id="rId3" imgW="1473200" imgH="419100" progId="Equation.KSEE3">
                  <p:embed/>
                </p:oleObj>
              </mc:Choice>
              <mc:Fallback>
                <p:oleObj name="" r:id="rId3" imgW="1473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7995" y="1875790"/>
                        <a:ext cx="352742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TF-IDF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计算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509395"/>
            <a:ext cx="57588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Thinking</a:t>
            </a:r>
            <a:r>
              <a:rPr lang="zh-CN" altLang="en-US" sz="1800" dirty="0">
                <a:ea typeface="宋体" panose="02010600030101010101" pitchFamily="2" charset="-122"/>
              </a:rPr>
              <a:t>：使用</a:t>
            </a:r>
            <a:r>
              <a:rPr lang="en-US" altLang="zh-CN" sz="1800" dirty="0">
                <a:ea typeface="宋体" panose="02010600030101010101" pitchFamily="2" charset="-122"/>
              </a:rPr>
              <a:t>TF-IDF</a:t>
            </a:r>
            <a:r>
              <a:rPr lang="zh-CN" altLang="en-US" sz="1800" dirty="0">
                <a:ea typeface="宋体" panose="02010600030101010101" pitchFamily="2" charset="-122"/>
              </a:rPr>
              <a:t>，单词的</a:t>
            </a:r>
            <a:r>
              <a:rPr lang="en-US" altLang="zh-CN" sz="1800" dirty="0">
                <a:ea typeface="宋体" panose="02010600030101010101" pitchFamily="2" charset="-122"/>
              </a:rPr>
              <a:t>TF-IDF</a:t>
            </a:r>
            <a:r>
              <a:rPr lang="zh-CN" altLang="en-US" sz="1800" dirty="0">
                <a:ea typeface="宋体" panose="02010600030101010101" pitchFamily="2" charset="-122"/>
              </a:rPr>
              <a:t>会是多少</a:t>
            </a:r>
            <a:r>
              <a:rPr lang="zh-CN" altLang="en-US" sz="1800" dirty="0">
                <a:ea typeface="宋体" panose="02010600030101010101" pitchFamily="2" charset="-122"/>
              </a:rPr>
              <a:t>？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s1: </a:t>
            </a:r>
            <a:r>
              <a:rPr lang="zh-CN" altLang="zh-CN" sz="1800" dirty="0">
                <a:ea typeface="宋体" panose="02010600030101010101" pitchFamily="2" charset="-122"/>
              </a:rPr>
              <a:t>我非常喜欢看电视剧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s2: </a:t>
            </a:r>
            <a:r>
              <a:rPr lang="zh-CN" altLang="zh-CN" sz="1800" dirty="0">
                <a:ea typeface="宋体" panose="02010600030101010101" pitchFamily="2" charset="-122"/>
              </a:rPr>
              <a:t>我非常喜欢旅行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s3: </a:t>
            </a:r>
            <a:r>
              <a:rPr lang="zh-CN" altLang="zh-CN" sz="1800" dirty="0">
                <a:ea typeface="宋体" panose="02010600030101010101" pitchFamily="2" charset="-122"/>
              </a:rPr>
              <a:t>我非常喜欢吃苹果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s4: </a:t>
            </a:r>
            <a:r>
              <a:rPr lang="zh-CN" altLang="zh-CN" sz="1800" dirty="0">
                <a:ea typeface="宋体" panose="02010600030101010101" pitchFamily="2" charset="-122"/>
              </a:rPr>
              <a:t>我非常喜欢跑步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s5: 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王者荣耀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KPL</a:t>
            </a: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春季赛开战啦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 lvl="0">
              <a:lnSpc>
                <a:spcPct val="150000"/>
              </a:lnSpc>
            </a:pPr>
            <a:endParaRPr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433185" y="1597025"/>
            <a:ext cx="57588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</a:rPr>
              <a:t>test: </a:t>
            </a:r>
            <a:r>
              <a:rPr lang="zh-CN" sz="1800" dirty="0">
                <a:ea typeface="宋体" panose="02010600030101010101" pitchFamily="2" charset="-122"/>
              </a:rPr>
              <a:t>我喜欢看电视剧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和哪个句子相似？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TF-IDF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计算（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sklearn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工具）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98805" y="1509395"/>
            <a:ext cx="57588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TF-IDF</a:t>
            </a:r>
            <a:r>
              <a:rPr lang="zh-CN" altLang="en-US" sz="1800" dirty="0">
                <a:ea typeface="宋体" panose="02010600030101010101" pitchFamily="2" charset="-122"/>
              </a:rPr>
              <a:t>作用</a:t>
            </a:r>
            <a:r>
              <a:rPr lang="zh-CN" altLang="en-US" sz="1800" dirty="0">
                <a:ea typeface="宋体" panose="02010600030101010101" pitchFamily="2" charset="-122"/>
              </a:rPr>
              <a:t>：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获得文档向量和提取文档关键词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sz="1800" dirty="0">
                <a:ea typeface="宋体" panose="02010600030101010101" pitchFamily="2" charset="-122"/>
                <a:sym typeface="+mn-ea"/>
              </a:rPr>
              <a:t>from sklearn.feature_extraction.text import CountVectorizer, TfidfVectorizer, TfidfTransformer</a:t>
            </a:r>
            <a:endParaRPr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CountVectorizer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，只考虑词汇在文本中出现的频率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TfidfTransformer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，统计CountVectorizer中每个词语的tf-idf权值。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除了考量某词汇在文本出现的频率，还关注包含这个词汇的所有文本的数量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  <a:sym typeface="+mn-ea"/>
              </a:rPr>
              <a:t>TfidfVectorizer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，把CountVectorizer, TfidfTransformer合并起来，直接生成tfidf值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433185" y="1597025"/>
            <a:ext cx="57588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常用函数：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get_feature_names</a:t>
            </a:r>
            <a:r>
              <a:rPr lang="en-US" altLang="zh-CN" sz="1800" dirty="0">
                <a:ea typeface="宋体" panose="02010600030101010101" pitchFamily="2" charset="-122"/>
              </a:rPr>
              <a:t>(), </a:t>
            </a:r>
            <a:r>
              <a:rPr lang="zh-CN" altLang="zh-CN" sz="1800" dirty="0">
                <a:ea typeface="宋体" panose="02010600030101010101" pitchFamily="2" charset="-122"/>
              </a:rPr>
              <a:t>得到</a:t>
            </a:r>
            <a:r>
              <a:rPr lang="en-US" altLang="zh-CN" sz="1800" dirty="0">
                <a:ea typeface="宋体" panose="02010600030101010101" pitchFamily="2" charset="-122"/>
              </a:rPr>
              <a:t>所有文本的关键字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</a:rPr>
              <a:t>fit_transform</a:t>
            </a:r>
            <a:r>
              <a:rPr lang="en-US" altLang="zh-CN" sz="1800" dirty="0">
                <a:ea typeface="宋体" panose="02010600030101010101" pitchFamily="2" charset="-122"/>
              </a:rPr>
              <a:t>(), </a:t>
            </a:r>
            <a:r>
              <a:rPr lang="zh-CN" altLang="zh-CN" sz="1800" dirty="0">
                <a:ea typeface="宋体" panose="02010600030101010101" pitchFamily="2" charset="-122"/>
              </a:rPr>
              <a:t>训练并且转换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TF-IDF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计算（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Gensim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工具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）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318895"/>
            <a:ext cx="57130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Gensim工具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一款开源的第三方Python工具包，用于从原始的非结构化的文本中，无监督地学习到文本隐层的主题向量表达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corpora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gensim中的一个基本概念，是文档集的表现形式。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corpora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本质上是个二维矩阵，但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在实际运行中，因为单词数量极多（上万甚至更多），而一篇文档的单词数是有限的，所以gensim内部是用稀疏矩阵的形式来表示的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6492875" y="1160780"/>
            <a:ext cx="57130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TF-IDF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生成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步骤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#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Step1,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生成字典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dictionary = corpora.Dictionary(train)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 Step2,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生成语料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corpus = [dictionary.doc2bow(text) for text in train]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Step3,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定义TFIDF模型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tfidf_model = models.TfidfModel(corpus, dictionary=dictionary)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#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Step4,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生成TFIDF矩阵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corpus_tfidf = tfidf_model[corpus]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075" y="1528445"/>
            <a:ext cx="5229225" cy="4210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3865" y="1528445"/>
            <a:ext cx="5490210" cy="2860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Compatibility of systems of linear constraints over the set of natural numbers. Criteria of compatibility of a system of linear Diophantine equations, strict inequations, and nonstrict inequations are considered. Upper bounds for components of a minimal set of solutions and algorithms of construction of minimal generating sets of solutions for all types of systems are given. These criteria and the corresponding algorithms for constructing a minimal supporting set of solutions can be used in solving all the considered types systems and systems of mixed types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.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6398260" cy="45758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流程：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进行分词和词性标注，将单词添加到图中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，出现在一个窗口中的词形成一条边</a:t>
            </a:r>
            <a:endParaRPr lang="zh-CN" altLang="zh-CN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，基于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PageRank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原理进行迭代（</a:t>
            </a: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20-30</a:t>
            </a:r>
            <a:r>
              <a:rPr lang="zh-CN" altLang="en-US" sz="2200" dirty="0">
                <a:ea typeface="宋体" panose="02010600030101010101" pitchFamily="2" charset="-122"/>
                <a:sym typeface="+mn-ea"/>
              </a:rPr>
              <a:t>次）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2200" dirty="0">
                <a:ea typeface="宋体" panose="02010600030101010101" pitchFamily="2" charset="-122"/>
                <a:sym typeface="+mn-ea"/>
              </a:rPr>
              <a:t>，顶点（词）按照分数进行排序，可以筛选指定的词性</a:t>
            </a:r>
            <a:endParaRPr lang="zh-CN" altLang="en-US" sz="2200" dirty="0"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7207568" y="2070735"/>
          <a:ext cx="443039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145665" imgH="482600" progId="Equation.KSEE3">
                  <p:embed/>
                </p:oleObj>
              </mc:Choice>
              <mc:Fallback>
                <p:oleObj name="" r:id="rId1" imgW="2145665" imgH="482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07568" y="2070735"/>
                        <a:ext cx="4430395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616"/>
          <p:cNvGraphicFramePr>
            <a:graphicFrameLocks noChangeAspect="1"/>
          </p:cNvGraphicFramePr>
          <p:nvPr/>
        </p:nvGraphicFramePr>
        <p:xfrm>
          <a:off x="7322185" y="3445510"/>
          <a:ext cx="4750435" cy="106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2691765" imgH="596900" progId="Equation.KSEE3">
                  <p:embed/>
                </p:oleObj>
              </mc:Choice>
              <mc:Fallback>
                <p:oleObj name="" r:id="rId3" imgW="2691765" imgH="596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2185" y="3445510"/>
                        <a:ext cx="4750435" cy="1067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 noGrp="1"/>
          </p:cNvSpPr>
          <p:nvPr/>
        </p:nvSpPr>
        <p:spPr>
          <a:xfrm>
            <a:off x="7246620" y="4709160"/>
            <a:ext cx="4813935" cy="1353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Wij: 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单词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i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j</a:t>
            </a: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之间的权重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000" dirty="0">
                <a:ea typeface="宋体" panose="02010600030101010101" pitchFamily="2" charset="-122"/>
                <a:sym typeface="+mn-ea"/>
              </a:rPr>
              <a:t>节点的权重不仅依赖于入度，还依赖于入度节点的权重</a:t>
            </a:r>
            <a:endParaRPr lang="zh-CN" altLang="zh-CN" sz="20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sym typeface="+mn-ea"/>
              </a:rPr>
              <a:t>&gt;&gt;   </a:t>
            </a:r>
            <a:r>
              <a:rPr lang="zh-CN" altLang="en-US" dirty="0">
                <a:sym typeface="+mn-ea"/>
              </a:rPr>
              <a:t>今天的学习目标</a:t>
            </a:r>
            <a:endParaRPr dirty="0"/>
          </a:p>
        </p:txBody>
      </p:sp>
      <p:sp>
        <p:nvSpPr>
          <p:cNvPr id="130" name="Title 1"/>
          <p:cNvSpPr txBox="1">
            <a:spLocks noGrp="1"/>
          </p:cNvSpPr>
          <p:nvPr/>
        </p:nvSpPr>
        <p:spPr>
          <a:xfrm>
            <a:off x="838200" y="1147762"/>
            <a:ext cx="4980709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z="4000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  <a:sym typeface="+mn-ea"/>
              </a:rPr>
              <a:t>文本信息自动化处理</a:t>
            </a:r>
            <a:endParaRPr lang="zh-CN" altLang="en-US" sz="4000" dirty="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38200" y="2150745"/>
            <a:ext cx="5066030" cy="477012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1800">
                <a:sym typeface="+mn-ea"/>
              </a:rPr>
              <a:t>Project A</a:t>
            </a:r>
            <a:r>
              <a:rPr lang="zh-CN" sz="1800">
                <a:ea typeface="宋体" panose="02010600030101010101" pitchFamily="2" charset="-122"/>
                <a:sym typeface="+mn-ea"/>
              </a:rPr>
              <a:t>：新闻自动化处理</a:t>
            </a:r>
            <a:endParaRPr sz="180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800">
                <a:sym typeface="+mn-ea"/>
              </a:rPr>
              <a:t>正则表达式</a:t>
            </a:r>
            <a:endParaRPr sz="180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800">
                <a:sym typeface="+mn-ea"/>
              </a:rPr>
              <a:t>基于Pandas的文本正则化</a:t>
            </a:r>
            <a:endParaRPr sz="180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800">
                <a:sym typeface="+mn-ea"/>
              </a:rPr>
              <a:t>中文</a:t>
            </a:r>
            <a:r>
              <a:rPr lang="zh-CN" sz="1800">
                <a:ea typeface="宋体" panose="02010600030101010101" pitchFamily="2" charset="-122"/>
                <a:sym typeface="+mn-ea"/>
              </a:rPr>
              <a:t>切词</a:t>
            </a:r>
            <a:r>
              <a:rPr sz="1800">
                <a:sym typeface="+mn-ea"/>
              </a:rPr>
              <a:t>，地点实体识别</a:t>
            </a:r>
            <a:endParaRPr sz="180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800">
                <a:sym typeface="+mn-ea"/>
              </a:rPr>
              <a:t>词云构建与可视化</a:t>
            </a:r>
            <a:endParaRPr sz="180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sz="1800">
                <a:sym typeface="+mn-ea"/>
              </a:rPr>
              <a:t>TFIDF与</a:t>
            </a:r>
            <a:r>
              <a:rPr lang="en-US" sz="1800">
                <a:sym typeface="+mn-ea"/>
              </a:rPr>
              <a:t>TextRank</a:t>
            </a:r>
            <a:endParaRPr lang="en-US" sz="1800"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6616065" y="1147445"/>
            <a:ext cx="5422900" cy="132588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C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r>
              <a:rPr sz="4000">
                <a:ea typeface="宋体" panose="02010600030101010101" pitchFamily="2" charset="-122"/>
              </a:rPr>
              <a:t>主题模型</a:t>
            </a:r>
            <a:endParaRPr lang="zh-CN" altLang="en-US" sz="4000">
              <a:ea typeface="宋体" panose="02010600030101010101" pitchFamily="2" charset="-122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6615430" y="2084070"/>
            <a:ext cx="4980940" cy="46266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zh-CN" sz="1800" dirty="0">
                <a:sym typeface="+mn-ea"/>
              </a:rPr>
              <a:t>什么是主题模型</a:t>
            </a:r>
            <a:endParaRPr lang="zh-CN" altLang="zh-CN" sz="1800" dirty="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sz="1800" dirty="0">
                <a:sym typeface="+mn-ea"/>
              </a:rPr>
              <a:t>pLSA</a:t>
            </a:r>
            <a:r>
              <a:rPr lang="zh-CN" altLang="zh-CN" sz="1800" dirty="0">
                <a:ea typeface="宋体" panose="02010600030101010101" pitchFamily="2" charset="-122"/>
                <a:sym typeface="+mn-ea"/>
              </a:rPr>
              <a:t>模型</a:t>
            </a:r>
            <a:endParaRPr lang="zh-CN" altLang="zh-CN" sz="1800" dirty="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 dirty="0">
                <a:sym typeface="+mn-ea"/>
              </a:rPr>
              <a:t>LD</a:t>
            </a:r>
            <a:r>
              <a:rPr lang="zh-CN" altLang="zh-CN" sz="1800" dirty="0">
                <a:sym typeface="+mn-ea"/>
              </a:rPr>
              <a:t>A</a:t>
            </a:r>
            <a:r>
              <a:rPr lang="zh-CN" altLang="zh-CN" sz="1800" dirty="0">
                <a:sym typeface="+mn-ea"/>
              </a:rPr>
              <a:t>模型</a:t>
            </a:r>
            <a:endParaRPr lang="zh-CN" altLang="zh-CN" sz="1800" dirty="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 dirty="0">
                <a:sym typeface="+mn-ea"/>
              </a:rPr>
              <a:t>Project A：为酒店建立内容推荐系统</a:t>
            </a:r>
            <a:endParaRPr lang="zh-CN" altLang="zh-CN" sz="1800" dirty="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 dirty="0">
                <a:sym typeface="+mn-ea"/>
              </a:rPr>
              <a:t>N-Gram</a:t>
            </a:r>
            <a:endParaRPr lang="zh-CN" altLang="zh-CN" sz="1800" dirty="0"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zh-CN" sz="1800" dirty="0">
                <a:sym typeface="+mn-ea"/>
              </a:rPr>
              <a:t>余弦相似度计算</a:t>
            </a:r>
            <a:endParaRPr lang="zh-CN" altLang="zh-CN" sz="1800" dirty="0">
              <a:sym typeface="+mn-ea"/>
            </a:endParaRPr>
          </a:p>
          <a:p>
            <a:pPr lvl="0">
              <a:lnSpc>
                <a:spcPct val="150000"/>
              </a:lnSpc>
            </a:pPr>
            <a:endParaRPr lang="zh-CN" altLang="zh-CN" sz="1800" dirty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98317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中使用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提取关键词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jieba.analyse.textrank(string, topK=20, withWeight=True, allowPOS=())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string：待处理语句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topK：输出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topK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个词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，默认20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withWeight：是否返回权重值，默认false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allowPOS：是否仅返回指定类型，默认为空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中使用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TF-IDF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提取关键词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jieba.analyse.extract_tags(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sentence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, topK=20, withWeight=True, allowPOS=())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效果好于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，考虑了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IDF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的情况，而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倾向使用频繁词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效率高于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基于</a:t>
            </a:r>
            <a:r>
              <a:rPr lang="zh-CN" altLang="zh-CN" sz="2400" dirty="0">
                <a:ea typeface="宋体" panose="02010600030101010101" pitchFamily="2" charset="-122"/>
                <a:sym typeface="+mn-ea"/>
              </a:rPr>
              <a:t>图的计算和迭代较慢</a:t>
            </a:r>
            <a:endParaRPr lang="zh-CN" altLang="zh-CN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textrank4zh工具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除了可以找到关键词，还可以生成摘要（关键句子）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依赖分词，分词提取结果及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结果与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jieba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存在差异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from textrank4zh import TextRank4Keyword, TextRank4Sentence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# 输出关键词，设置文本小写，窗口为2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tr4w = TextRank4Keyword()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tr4w.analyze(text=text, lower=True, window=2)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print('关键词：')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for item in tr4w.get_keywords(20, word_min_len=1):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    print(item.word, item.weight)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1965" y="1671320"/>
            <a:ext cx="2450465" cy="3896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输出重要的句子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tr4s = TextRank4Sentence()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tr4s.analyze(text=text, lower=True, source = 'all_filters')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print('摘要：')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# 重要性较高的三个句子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for item in tr4s.get_key_sentences(num=3):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   # index是语句在文本中位置，weight表示权重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ea typeface="宋体" panose="02010600030101010101" pitchFamily="2" charset="-122"/>
                <a:sym typeface="+mn-ea"/>
              </a:rPr>
              <a:t>    print(item.index, item.weight, item.sentence)</a:t>
            </a:r>
            <a:endParaRPr lang="zh-CN" altLang="en-US" sz="1800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2825115"/>
            <a:ext cx="4953000" cy="1543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算法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493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TextRank</a:t>
            </a:r>
            <a:r>
              <a:rPr lang="zh-CN" altLang="en-US" sz="2400" dirty="0">
                <a:ea typeface="宋体" panose="02010600030101010101" pitchFamily="2" charset="-122"/>
                <a:sym typeface="+mn-ea"/>
              </a:rPr>
              <a:t>生成摘要的原理：</a:t>
            </a:r>
            <a:endParaRPr lang="zh-CN" altLang="en-US"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每个句子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作为图中的</a:t>
            </a:r>
            <a:r>
              <a:rPr sz="2400" dirty="0">
                <a:ea typeface="宋体" panose="02010600030101010101" pitchFamily="2" charset="-122"/>
                <a:sym typeface="+mn-ea"/>
              </a:rPr>
              <a:t>节点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如果两个句子相似，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则节点之间存在</a:t>
            </a:r>
            <a:r>
              <a:rPr sz="2400" dirty="0">
                <a:ea typeface="宋体" panose="02010600030101010101" pitchFamily="2" charset="-122"/>
                <a:sym typeface="+mn-ea"/>
              </a:rPr>
              <a:t>一条无向有权边</a:t>
            </a:r>
            <a:endParaRPr sz="24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dirty="0">
                <a:ea typeface="宋体" panose="02010600030101010101" pitchFamily="2" charset="-122"/>
                <a:sym typeface="+mn-ea"/>
              </a:rPr>
              <a:t>相似度</a:t>
            </a:r>
            <a:r>
              <a:rPr lang="en-US" sz="2400" dirty="0">
                <a:ea typeface="宋体" panose="02010600030101010101" pitchFamily="2" charset="-122"/>
                <a:sym typeface="+mn-ea"/>
              </a:rPr>
              <a:t>=</a:t>
            </a:r>
            <a:r>
              <a:rPr sz="2400" dirty="0">
                <a:ea typeface="宋体" panose="02010600030101010101" pitchFamily="2" charset="-122"/>
                <a:sym typeface="+mn-ea"/>
              </a:rPr>
              <a:t>同时出现在两个句子中的单词的个数</a:t>
            </a:r>
            <a:r>
              <a:rPr lang="en-US" altLang="zh-CN" sz="2400" dirty="0">
                <a:ea typeface="宋体" panose="02010600030101010101" pitchFamily="2" charset="-122"/>
                <a:sym typeface="+mn-ea"/>
              </a:rPr>
              <a:t>/</a:t>
            </a:r>
            <a:r>
              <a:rPr sz="2400" dirty="0">
                <a:ea typeface="宋体" panose="02010600030101010101" pitchFamily="2" charset="-122"/>
                <a:sym typeface="+mn-ea"/>
              </a:rPr>
              <a:t>句子中单词个数求对数之和</a:t>
            </a:r>
            <a:endParaRPr lang="en-US" sz="24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2400" dirty="0">
                <a:ea typeface="宋体" panose="02010600030101010101" pitchFamily="2" charset="-122"/>
                <a:sym typeface="+mn-ea"/>
              </a:rPr>
              <a:t>（</a:t>
            </a:r>
            <a:r>
              <a:rPr sz="2400" dirty="0">
                <a:ea typeface="宋体" panose="02010600030101010101" pitchFamily="2" charset="-122"/>
                <a:sym typeface="+mn-ea"/>
              </a:rPr>
              <a:t>分母使用对数可以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降低</a:t>
            </a:r>
            <a:r>
              <a:rPr sz="2400" dirty="0">
                <a:ea typeface="宋体" panose="02010600030101010101" pitchFamily="2" charset="-122"/>
                <a:sym typeface="+mn-ea"/>
              </a:rPr>
              <a:t>长句在相似度计算上的优势</a:t>
            </a:r>
            <a:r>
              <a:rPr lang="zh-CN" sz="2400" dirty="0">
                <a:ea typeface="宋体" panose="02010600030101010101" pitchFamily="2" charset="-122"/>
                <a:sym typeface="+mn-ea"/>
              </a:rPr>
              <a:t>）</a:t>
            </a:r>
            <a:endParaRPr sz="24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词云展示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/>
        </p:nvSpPr>
        <p:spPr>
          <a:xfrm>
            <a:off x="423545" y="1193165"/>
            <a:ext cx="5060950" cy="44716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def create_word_cloud(f):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f = remove_stop_words(f)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cut_text = word_tokenize(f)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cut_text = " ".join(cut_text)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wc = WordCloud(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max_words=100,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width=2000,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	height=1200,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    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wordcloud = wc.generate(cut_text)</a:t>
            </a:r>
            <a:endParaRPr lang="zh-CN" altLang="en-US" sz="1500">
              <a:sym typeface="+mn-ea"/>
            </a:endParaRPr>
          </a:p>
          <a:p>
            <a:pPr marL="0" indent="0">
              <a:lnSpc>
                <a:spcPct val="170000"/>
              </a:lnSpc>
              <a:spcBef>
                <a:spcPts val="300"/>
              </a:spcBef>
              <a:buNone/>
            </a:pPr>
            <a:r>
              <a:rPr lang="zh-CN" altLang="en-US" sz="1500">
                <a:sym typeface="+mn-ea"/>
              </a:rPr>
              <a:t>	wordcloud.to_file("wordcloud.jpg")</a:t>
            </a:r>
            <a:endParaRPr lang="zh-CN" altLang="en-US" sz="15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0" y="1429385"/>
            <a:ext cx="7366000" cy="43884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Summary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296670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</a:rPr>
              <a:t>正则表达式帮我们进行数据清理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</a:rPr>
              <a:t>词频越高的词语，未必是关键词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</a:rPr>
              <a:t>TF-IDF, 词频-逆向文档率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TextRank</a:t>
            </a:r>
            <a:r>
              <a:rPr lang="zh-CN" altLang="en-US" sz="1800" dirty="0">
                <a:ea typeface="宋体" panose="02010600030101010101" pitchFamily="2" charset="-122"/>
              </a:rPr>
              <a:t>，</a:t>
            </a:r>
            <a:r>
              <a:rPr sz="1800" dirty="0">
                <a:ea typeface="宋体" panose="02010600030101010101" pitchFamily="2" charset="-122"/>
              </a:rPr>
              <a:t>通过词之间的相邻关系构建网络，然后用PageRank迭代计算每个节点的rank值，排序rank值即</a:t>
            </a:r>
            <a:r>
              <a:rPr lang="zh-CN" sz="1800" dirty="0">
                <a:ea typeface="宋体" panose="02010600030101010101" pitchFamily="2" charset="-122"/>
              </a:rPr>
              <a:t>得到</a:t>
            </a:r>
            <a:r>
              <a:rPr sz="1800" dirty="0">
                <a:ea typeface="宋体" panose="02010600030101010101" pitchFamily="2" charset="-122"/>
              </a:rPr>
              <a:t>关键词</a:t>
            </a:r>
            <a:endParaRPr sz="18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47230" y="1483995"/>
            <a:ext cx="5013325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https://3w.huanqiu.com/a/c36dc8/3xqGPRBcUE6?agt=8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3905" y="1917700"/>
            <a:ext cx="4399915" cy="47009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800" dirty="0"/>
              <a:t>2</a:t>
            </a:r>
            <a:r>
              <a:rPr lang="en-US" altLang="zh-CN" sz="4800" dirty="0"/>
              <a:t>/2</a:t>
            </a:r>
            <a:r>
              <a:rPr lang="zh-CN" altLang="en-US" sz="4800" dirty="0"/>
              <a:t> </a:t>
            </a:r>
            <a:r>
              <a:rPr lang="zh-CN" altLang="en-US" sz="4800" dirty="0">
                <a:ea typeface="宋体" panose="02010600030101010101" pitchFamily="2" charset="-122"/>
              </a:rPr>
              <a:t>主题模型</a:t>
            </a:r>
            <a:endParaRPr lang="zh-CN" altLang="en-US" sz="4800" dirty="0">
              <a:ea typeface="宋体" panose="02010600030101010101" pitchFamily="2" charset="-122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主题模型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2882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词袋模型（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Bag-of-words ）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NLP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中的一个基本假设。在这个模型中，一个文档(document)被表示为一组单词(word)的无序组合，而忽略了语法或者词序的部分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Thinking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：在词袋模型中 下面两个句子是否等价？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s1: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我喜欢你 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s2: 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你喜欢我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601460" y="1672590"/>
            <a:ext cx="528828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主题（Topic）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在单词和文档之间还有一层隐含的关系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主题模型（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Topic Model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通过无监督的学习方法发现文本中隐含的主题信息“Topic”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6"/>
          <p:cNvSpPr/>
          <p:nvPr/>
        </p:nvSpPr>
        <p:spPr>
          <a:xfrm>
            <a:off x="321564" y="320039"/>
            <a:ext cx="11548872" cy="6217922"/>
          </a:xfrm>
          <a:prstGeom prst="rect">
            <a:avLst/>
          </a:prstGeom>
          <a:solidFill>
            <a:srgbClr val="000000">
              <a:alpha val="12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Title 1"/>
          <p:cNvSpPr txBox="1">
            <a:spLocks noGrp="1"/>
          </p:cNvSpPr>
          <p:nvPr>
            <p:ph type="ctrTitle"/>
          </p:nvPr>
        </p:nvSpPr>
        <p:spPr>
          <a:xfrm>
            <a:off x="4380588" y="965198"/>
            <a:ext cx="6766077" cy="4927603"/>
          </a:xfrm>
          <a:prstGeom prst="rect">
            <a:avLst/>
          </a:prstGeom>
        </p:spPr>
        <p:txBody>
          <a:bodyPr anchor="ctr"/>
          <a:lstStyle/>
          <a:p>
            <a:pPr algn="l">
              <a:defRPr sz="5400">
                <a:solidFill>
                  <a:srgbClr val="C00000"/>
                </a:solidFill>
              </a:defRPr>
            </a:pPr>
            <a:r>
              <a:rPr lang="en-US" sz="4500" dirty="0"/>
              <a:t>1</a:t>
            </a:r>
            <a:r>
              <a:rPr lang="en-US" altLang="zh-CN" sz="4500" dirty="0"/>
              <a:t>/2</a:t>
            </a:r>
            <a:r>
              <a:rPr lang="zh-CN" altLang="en-US" sz="4500" dirty="0"/>
              <a:t> 文本信息自动化处理</a:t>
            </a:r>
            <a:endParaRPr lang="zh-CN" altLang="zh-CN" sz="4500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5" name="Straight Connector 8"/>
          <p:cNvSpPr/>
          <p:nvPr/>
        </p:nvSpPr>
        <p:spPr>
          <a:xfrm flipH="1">
            <a:off x="4055891" y="2057399"/>
            <a:ext cx="1" cy="2743201"/>
          </a:xfrm>
          <a:prstGeom prst="line">
            <a:avLst/>
          </a:prstGeom>
          <a:ln w="19050">
            <a:solidFill>
              <a:srgbClr val="262626"/>
            </a:solidFill>
            <a:miter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主题模型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525270"/>
            <a:ext cx="6153150" cy="52317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700" dirty="0">
                <a:ea typeface="宋体" panose="02010600030101010101" pitchFamily="2" charset="-122"/>
              </a:rPr>
              <a:t>LDA模型：</a:t>
            </a:r>
            <a:endParaRPr lang="zh-CN" sz="17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700" dirty="0">
                <a:ea typeface="宋体" panose="02010600030101010101" pitchFamily="2" charset="-122"/>
                <a:sym typeface="+mn-ea"/>
              </a:rPr>
              <a:t>隐含狄利克雷分布（Latent Dirichlet Allocation，简称LDA）</a:t>
            </a:r>
            <a:endParaRPr lang="zh-CN" sz="17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700" dirty="0">
                <a:ea typeface="宋体" panose="02010600030101010101" pitchFamily="2" charset="-122"/>
              </a:rPr>
              <a:t>在主题模型中具有重要的地位，常用来文本分类</a:t>
            </a:r>
            <a:endParaRPr lang="zh-CN" sz="17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700" dirty="0">
                <a:ea typeface="宋体" panose="02010600030101010101" pitchFamily="2" charset="-122"/>
              </a:rPr>
              <a:t>2003</a:t>
            </a:r>
            <a:r>
              <a:rPr lang="zh-CN" altLang="en-US" sz="1700" dirty="0">
                <a:ea typeface="宋体" panose="02010600030101010101" pitchFamily="2" charset="-122"/>
              </a:rPr>
              <a:t>年提出，用于推测文档的主题分布。它可以将文档集中每篇文档的主题以概率分布的形式给出，然后通过分析一些文档抽取出它们的主题分布后，就可以根据主题分布进行文本分类</a:t>
            </a:r>
            <a:endParaRPr lang="zh-CN" altLang="en-US" sz="17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>
                <a:ea typeface="宋体" panose="02010600030101010101" pitchFamily="2" charset="-122"/>
              </a:rPr>
              <a:t>LDA 采用词袋模型。词袋模型就是对于一篇文档，我们仅考虑一个词汇是否出现，而不考虑它出现的顺序</a:t>
            </a:r>
            <a:endParaRPr lang="zh-CN" altLang="en-US" sz="17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700" dirty="0">
                <a:ea typeface="宋体" panose="02010600030101010101" pitchFamily="2" charset="-122"/>
              </a:rPr>
              <a:t>目的就是要识别主题，即把文档—词汇矩阵变成文档—主题矩阵（分布）和主题—词汇矩阵（分布）</a:t>
            </a:r>
            <a:endParaRPr lang="zh-CN" altLang="en-US" sz="17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5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95" y="2186940"/>
            <a:ext cx="5013325" cy="32365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主题模型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10870" y="1382395"/>
            <a:ext cx="6053455" cy="5420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文本建模：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一篇文档，可以看成是一组有序的词的序列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一篇文档包含多个主题，每一个词都由其中的一个主题生成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从统计学角度来看，文档的生成可以看成是上帝抛掷骰子生成的结果，每次抛掷骰子都生成一个词汇，抛掷N词生成一篇文档。于是我们关心两个问题：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1800" dirty="0">
                <a:ea typeface="宋体" panose="02010600030101010101" pitchFamily="2" charset="-122"/>
              </a:rPr>
              <a:t>上帝都有什么样的骰子 </a:t>
            </a:r>
            <a:r>
              <a:rPr lang="en-US" altLang="zh-CN" sz="1800" dirty="0">
                <a:ea typeface="宋体" panose="02010600030101010101" pitchFamily="2" charset="-122"/>
              </a:rPr>
              <a:t>=&gt; </a:t>
            </a:r>
            <a:r>
              <a:rPr lang="zh-CN" altLang="en-US" sz="1800" dirty="0">
                <a:ea typeface="宋体" panose="02010600030101010101" pitchFamily="2" charset="-122"/>
              </a:rPr>
              <a:t>选哪个主题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1800" dirty="0">
                <a:ea typeface="宋体" panose="02010600030101010101" pitchFamily="2" charset="-122"/>
              </a:rPr>
              <a:t>上帝是如何抛掷这些骰子的 </a:t>
            </a:r>
            <a:r>
              <a:rPr lang="en-US" altLang="zh-CN" sz="1800" dirty="0">
                <a:ea typeface="宋体" panose="02010600030101010101" pitchFamily="2" charset="-122"/>
              </a:rPr>
              <a:t>=&gt; </a:t>
            </a:r>
            <a:r>
              <a:rPr lang="zh-CN" altLang="zh-CN" sz="1800" dirty="0">
                <a:ea typeface="宋体" panose="02010600030101010101" pitchFamily="2" charset="-122"/>
              </a:rPr>
              <a:t>选哪个词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1362076" y="2543493"/>
          <a:ext cx="2138045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155700" imgH="228600" progId="Equation.KSEE3">
                  <p:embed/>
                </p:oleObj>
              </mc:Choice>
              <mc:Fallback>
                <p:oleObj name="" r:id="rId1" imgW="1155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2076" y="2543493"/>
                        <a:ext cx="2138045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295" y="2186940"/>
            <a:ext cx="5013325" cy="32365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  <a:sym typeface="+mn-ea"/>
              </a:rPr>
              <a:t>主题模型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10870" y="1687195"/>
            <a:ext cx="6053455" cy="54203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文本建模：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Step1</a:t>
            </a:r>
            <a:r>
              <a:rPr lang="zh-CN" altLang="en-US" sz="1800" dirty="0">
                <a:ea typeface="宋体" panose="02010600030101010101" pitchFamily="2" charset="-122"/>
              </a:rPr>
              <a:t>，</a:t>
            </a:r>
            <a:r>
              <a:rPr lang="zh-CN" sz="1800" dirty="0">
                <a:ea typeface="宋体" panose="02010600030101010101" pitchFamily="2" charset="-122"/>
              </a:rPr>
              <a:t>假设事先给定了这几个主题：Arts、Budgets、Children、Education，然后通过学习训练，获取每个主题Topic对应的词语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Step2</a:t>
            </a:r>
            <a:r>
              <a:rPr lang="zh-CN" altLang="en-US" sz="1800" dirty="0">
                <a:ea typeface="宋体" panose="02010600030101010101" pitchFamily="2" charset="-122"/>
              </a:rPr>
              <a:t>，以一定的概率选取上述某个主题，再以一定的概率选取该主题下的某个单词，不断的重复这两步，最终生成一篇文章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325" y="1687195"/>
            <a:ext cx="4391025" cy="2771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75" y="4679950"/>
            <a:ext cx="5648325" cy="19716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pLSA</a:t>
            </a:r>
            <a:r>
              <a:rPr lang="zh-CN" dirty="0">
                <a:ea typeface="宋体" panose="02010600030101010101" pitchFamily="2" charset="-122"/>
                <a:sym typeface="+mn-ea"/>
              </a:rPr>
              <a:t>模型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34695" y="1352550"/>
            <a:ext cx="6053455" cy="51600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pLSA</a:t>
            </a:r>
            <a:r>
              <a:rPr lang="zh-CN" sz="1800" dirty="0">
                <a:ea typeface="宋体" panose="02010600030101010101" pitchFamily="2" charset="-122"/>
              </a:rPr>
              <a:t>生成文档的过程：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两种类型的骰子，一种是doc-topic骰子，另一个是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另一种是topic-word骰子。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每个doc-topic骰子有K个面，每个面一个topic的编号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每个topic-word骰子有V个面，每个面对应一个词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这样我们会有K个topic-word骰子，编号为1到K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生成每篇文档之前，先为这篇文章制造一个特定的doc-topic骰子，重复如下过程生成文档中的词：</a:t>
            </a:r>
            <a:endParaRPr lang="zh-CN" sz="1800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1800" dirty="0">
                <a:ea typeface="宋体" panose="02010600030101010101" pitchFamily="2" charset="-122"/>
              </a:rPr>
              <a:t>投掷这个doc-topic骰子，得到一个topic编号z</a:t>
            </a:r>
            <a:endParaRPr lang="zh-CN" sz="1800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sz="1800" dirty="0">
                <a:ea typeface="宋体" panose="02010600030101010101" pitchFamily="2" charset="-122"/>
              </a:rPr>
              <a:t>选择K个topic-word骰子中编号为z的那个，投掷这个骰子，得到一个词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95" y="2186940"/>
            <a:ext cx="5013325" cy="32365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pLSA</a:t>
            </a:r>
            <a:r>
              <a:rPr lang="zh-CN" dirty="0">
                <a:ea typeface="宋体" panose="02010600030101010101" pitchFamily="2" charset="-122"/>
                <a:sym typeface="+mn-ea"/>
              </a:rPr>
              <a:t>模型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34695" y="1352550"/>
            <a:ext cx="5443855" cy="516001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pLSA</a:t>
            </a:r>
            <a:r>
              <a:rPr lang="zh-CN" sz="1800" dirty="0">
                <a:ea typeface="宋体" panose="02010600030101010101" pitchFamily="2" charset="-122"/>
              </a:rPr>
              <a:t>生成文档的过程：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Step1</a:t>
            </a:r>
            <a:r>
              <a:rPr lang="zh-CN" altLang="zh-CN" sz="1800" dirty="0">
                <a:ea typeface="宋体" panose="02010600030101010101" pitchFamily="2" charset="-122"/>
              </a:rPr>
              <a:t>，</a:t>
            </a:r>
            <a:r>
              <a:rPr lang="zh-CN" sz="1800" dirty="0">
                <a:ea typeface="宋体" panose="02010600030101010101" pitchFamily="2" charset="-122"/>
              </a:rPr>
              <a:t>按照概率            选择一篇文档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Step2</a:t>
            </a:r>
            <a:r>
              <a:rPr lang="zh-CN" altLang="zh-CN" sz="1800" dirty="0">
                <a:ea typeface="宋体" panose="02010600030101010101" pitchFamily="2" charset="-122"/>
              </a:rPr>
              <a:t>，</a:t>
            </a:r>
            <a:r>
              <a:rPr lang="zh-CN" sz="1800" dirty="0">
                <a:ea typeface="宋体" panose="02010600030101010101" pitchFamily="2" charset="-122"/>
              </a:rPr>
              <a:t>根据选择的文档      ，从主题分布中按照概率                选择一个隐含的主题类别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Step3</a:t>
            </a:r>
            <a:r>
              <a:rPr lang="zh-CN" altLang="zh-CN" sz="1800" dirty="0">
                <a:ea typeface="宋体" panose="02010600030101010101" pitchFamily="2" charset="-122"/>
              </a:rPr>
              <a:t>，</a:t>
            </a:r>
            <a:r>
              <a:rPr lang="zh-CN" sz="1800" dirty="0">
                <a:ea typeface="宋体" panose="02010600030101010101" pitchFamily="2" charset="-122"/>
              </a:rPr>
              <a:t>根据选择的主题       , 从词分布中按照概率                 选择一个词</a:t>
            </a:r>
            <a:endParaRPr 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25" name="对象 -2147482616"/>
          <p:cNvGraphicFramePr>
            <a:graphicFrameLocks noChangeAspect="1"/>
          </p:cNvGraphicFramePr>
          <p:nvPr/>
        </p:nvGraphicFramePr>
        <p:xfrm>
          <a:off x="2593976" y="1836103"/>
          <a:ext cx="775335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" imgW="419100" imgH="228600" progId="Equation.KSEE3">
                  <p:embed/>
                </p:oleObj>
              </mc:Choice>
              <mc:Fallback>
                <p:oleObj name="" r:id="rId1" imgW="419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3976" y="1836103"/>
                        <a:ext cx="775335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16"/>
          <p:cNvGraphicFramePr>
            <a:graphicFrameLocks noChangeAspect="1"/>
          </p:cNvGraphicFramePr>
          <p:nvPr/>
        </p:nvGraphicFramePr>
        <p:xfrm>
          <a:off x="4674554" y="1844358"/>
          <a:ext cx="37592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3" imgW="203200" imgH="228600" progId="Equation.KSEE3">
                  <p:embed/>
                </p:oleObj>
              </mc:Choice>
              <mc:Fallback>
                <p:oleObj name="" r:id="rId3" imgW="203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4554" y="1844358"/>
                        <a:ext cx="375920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-2147482616"/>
          <p:cNvGraphicFramePr>
            <a:graphicFrameLocks noChangeAspect="1"/>
          </p:cNvGraphicFramePr>
          <p:nvPr/>
        </p:nvGraphicFramePr>
        <p:xfrm>
          <a:off x="3346768" y="2335213"/>
          <a:ext cx="37592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203200" imgH="228600" progId="Equation.KSEE3">
                  <p:embed/>
                </p:oleObj>
              </mc:Choice>
              <mc:Fallback>
                <p:oleObj name="" r:id="rId5" imgW="203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6768" y="2335213"/>
                        <a:ext cx="375920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16"/>
          <p:cNvGraphicFramePr>
            <a:graphicFrameLocks noChangeAspect="1"/>
          </p:cNvGraphicFramePr>
          <p:nvPr/>
        </p:nvGraphicFramePr>
        <p:xfrm>
          <a:off x="1184910" y="2753995"/>
          <a:ext cx="817880" cy="33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7" imgW="584200" imgH="228600" progId="Equation.KSEE3">
                  <p:embed/>
                </p:oleObj>
              </mc:Choice>
              <mc:Fallback>
                <p:oleObj name="" r:id="rId7" imgW="584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4910" y="2753995"/>
                        <a:ext cx="817880" cy="338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4621530" y="2744470"/>
          <a:ext cx="231140" cy="33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9" imgW="165100" imgH="228600" progId="Equation.KSEE3">
                  <p:embed/>
                </p:oleObj>
              </mc:Choice>
              <mc:Fallback>
                <p:oleObj name="" r:id="rId9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1530" y="2744470"/>
                        <a:ext cx="231140" cy="338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-2147482616"/>
          <p:cNvGraphicFramePr>
            <a:graphicFrameLocks noChangeAspect="1"/>
          </p:cNvGraphicFramePr>
          <p:nvPr/>
        </p:nvGraphicFramePr>
        <p:xfrm>
          <a:off x="3403600" y="3231515"/>
          <a:ext cx="231140" cy="338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165100" imgH="228600" progId="Equation.KSEE3">
                  <p:embed/>
                </p:oleObj>
              </mc:Choice>
              <mc:Fallback>
                <p:oleObj name="" r:id="rId11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03600" y="3231515"/>
                        <a:ext cx="231140" cy="338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-2147482616"/>
          <p:cNvGraphicFramePr>
            <a:graphicFrameLocks noChangeAspect="1"/>
          </p:cNvGraphicFramePr>
          <p:nvPr/>
        </p:nvGraphicFramePr>
        <p:xfrm>
          <a:off x="5892165" y="3231515"/>
          <a:ext cx="853440" cy="35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3" imgW="609600" imgH="241300" progId="Equation.KSEE3">
                  <p:embed/>
                </p:oleObj>
              </mc:Choice>
              <mc:Fallback>
                <p:oleObj name="" r:id="rId13" imgW="609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92165" y="3231515"/>
                        <a:ext cx="853440" cy="357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-2147482616"/>
          <p:cNvGraphicFramePr>
            <a:graphicFrameLocks noChangeAspect="1"/>
          </p:cNvGraphicFramePr>
          <p:nvPr/>
        </p:nvGraphicFramePr>
        <p:xfrm>
          <a:off x="2194560" y="3569970"/>
          <a:ext cx="266700" cy="35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5" imgW="190500" imgH="241300" progId="Equation.KSEE3">
                  <p:embed/>
                </p:oleObj>
              </mc:Choice>
              <mc:Fallback>
                <p:oleObj name="" r:id="rId15" imgW="1905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94560" y="3569970"/>
                        <a:ext cx="266700" cy="3575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96760" y="2072640"/>
            <a:ext cx="4562475" cy="233362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 noGrp="1"/>
          </p:cNvSpPr>
          <p:nvPr/>
        </p:nvSpPr>
        <p:spPr>
          <a:xfrm>
            <a:off x="7794625" y="4565015"/>
            <a:ext cx="3486785" cy="5073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a typeface="宋体" panose="02010600030101010101" pitchFamily="2" charset="-122"/>
              </a:rPr>
              <a:t>M</a:t>
            </a:r>
            <a:r>
              <a:rPr lang="zh-CN" sz="1800" dirty="0">
                <a:ea typeface="宋体" panose="02010600030101010101" pitchFamily="2" charset="-122"/>
              </a:rPr>
              <a:t>表示文档个数，</a:t>
            </a:r>
            <a:r>
              <a:rPr lang="en-US" altLang="zh-CN" sz="1800" dirty="0">
                <a:ea typeface="宋体" panose="02010600030101010101" pitchFamily="2" charset="-122"/>
              </a:rPr>
              <a:t>N</a:t>
            </a:r>
            <a:r>
              <a:rPr lang="zh-CN" altLang="en-US" sz="1800" dirty="0">
                <a:ea typeface="宋体" panose="02010600030101010101" pitchFamily="2" charset="-122"/>
              </a:rPr>
              <a:t>表示单词个数</a:t>
            </a:r>
            <a:endParaRPr 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LDA</a:t>
            </a:r>
            <a:r>
              <a:rPr lang="zh-CN" dirty="0">
                <a:ea typeface="宋体" panose="02010600030101010101" pitchFamily="2" charset="-122"/>
                <a:sym typeface="+mn-ea"/>
              </a:rPr>
              <a:t>模型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26440" y="1112520"/>
            <a:ext cx="6318885" cy="56191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LDA 在 PLSA 的基础上，</a:t>
            </a:r>
            <a:r>
              <a:rPr lang="zh-CN" sz="1800" dirty="0">
                <a:ea typeface="宋体" panose="02010600030101010101" pitchFamily="2" charset="-122"/>
              </a:rPr>
              <a:t>：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为主题分布和词分布分别加了两个 Dirichlet 先验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根据给定的一篇文档，反推其主题分布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使用</a:t>
            </a:r>
            <a:r>
              <a:rPr lang="en-US" altLang="zh-CN" sz="1800" dirty="0">
                <a:ea typeface="宋体" panose="02010600030101010101" pitchFamily="2" charset="-122"/>
              </a:rPr>
              <a:t>LDA</a:t>
            </a:r>
            <a:r>
              <a:rPr lang="zh-CN" sz="1800" dirty="0">
                <a:ea typeface="宋体" panose="02010600030101010101" pitchFamily="2" charset="-122"/>
              </a:rPr>
              <a:t>推测分析网络上各篇文章分别都写了什么主题，以及每篇文章中各个主题出现的概率分布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LDA</a:t>
            </a:r>
            <a:r>
              <a:rPr lang="zh-CN" altLang="en-US" sz="1800" dirty="0">
                <a:ea typeface="宋体" panose="02010600030101010101" pitchFamily="2" charset="-122"/>
              </a:rPr>
              <a:t>的文档生成方式：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按照先验概率             选择一篇文档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从狄利克雷分布     中取样生成文档      的主题分布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从主题的多项式分布    中取样生成文档       第</a:t>
            </a:r>
            <a:r>
              <a:rPr lang="en-US" altLang="zh-CN" sz="1800" dirty="0">
                <a:ea typeface="宋体" panose="02010600030101010101" pitchFamily="2" charset="-122"/>
              </a:rPr>
              <a:t>n</a:t>
            </a:r>
            <a:r>
              <a:rPr lang="zh-CN" sz="1800" dirty="0">
                <a:ea typeface="宋体" panose="02010600030101010101" pitchFamily="2" charset="-122"/>
              </a:rPr>
              <a:t>个词的主题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从狄利克雷分布     中取样生成主题 </a:t>
            </a:r>
            <a:r>
              <a:rPr lang="en-US" altLang="zh-CN" sz="1800" dirty="0">
                <a:ea typeface="宋体" panose="02010600030101010101" pitchFamily="2" charset="-122"/>
              </a:rPr>
              <a:t>k </a:t>
            </a:r>
            <a:r>
              <a:rPr lang="zh-CN" sz="1800" dirty="0">
                <a:ea typeface="宋体" panose="02010600030101010101" pitchFamily="2" charset="-122"/>
              </a:rPr>
              <a:t>对应的词语分布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从词语的多项式分布         中采样最终生成词语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</p:txBody>
      </p:sp>
      <p:graphicFrame>
        <p:nvGraphicFramePr>
          <p:cNvPr id="7" name="对象 -2147482616"/>
          <p:cNvGraphicFramePr>
            <a:graphicFrameLocks noChangeAspect="1"/>
          </p:cNvGraphicFramePr>
          <p:nvPr/>
        </p:nvGraphicFramePr>
        <p:xfrm>
          <a:off x="2436178" y="4581843"/>
          <a:ext cx="28194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52400" imgH="139700" progId="Equation.KSEE3">
                  <p:embed/>
                </p:oleObj>
              </mc:Choice>
              <mc:Fallback>
                <p:oleObj name="" r:id="rId1" imgW="152400" imgH="139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36178" y="4581843"/>
                        <a:ext cx="281940" cy="273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-2147482616"/>
          <p:cNvGraphicFramePr>
            <a:graphicFrameLocks noChangeAspect="1"/>
          </p:cNvGraphicFramePr>
          <p:nvPr/>
        </p:nvGraphicFramePr>
        <p:xfrm>
          <a:off x="5298123" y="4475798"/>
          <a:ext cx="37592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203200" imgH="228600" progId="Equation.KSEE3">
                  <p:embed/>
                </p:oleObj>
              </mc:Choice>
              <mc:Fallback>
                <p:oleObj name="" r:id="rId3" imgW="203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8123" y="4475798"/>
                        <a:ext cx="375920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16"/>
          <p:cNvGraphicFramePr>
            <a:graphicFrameLocks noChangeAspect="1"/>
          </p:cNvGraphicFramePr>
          <p:nvPr/>
        </p:nvGraphicFramePr>
        <p:xfrm>
          <a:off x="2748598" y="4973638"/>
          <a:ext cx="37592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203200" imgH="228600" progId="Equation.KSEE3">
                  <p:embed/>
                </p:oleObj>
              </mc:Choice>
              <mc:Fallback>
                <p:oleObj name="" r:id="rId5" imgW="203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8598" y="4973638"/>
                        <a:ext cx="375920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-2147482616"/>
          <p:cNvGraphicFramePr>
            <a:graphicFrameLocks noChangeAspect="1"/>
          </p:cNvGraphicFramePr>
          <p:nvPr/>
        </p:nvGraphicFramePr>
        <p:xfrm>
          <a:off x="6027739" y="4941888"/>
          <a:ext cx="495300" cy="47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7" imgW="266700" imgH="241300" progId="Equation.KSEE3">
                  <p:embed/>
                </p:oleObj>
              </mc:Choice>
              <mc:Fallback>
                <p:oleObj name="" r:id="rId7" imgW="2667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27739" y="4941888"/>
                        <a:ext cx="495300" cy="472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-2147482616"/>
          <p:cNvGraphicFramePr>
            <a:graphicFrameLocks noChangeAspect="1"/>
          </p:cNvGraphicFramePr>
          <p:nvPr/>
        </p:nvGraphicFramePr>
        <p:xfrm>
          <a:off x="2388553" y="5515293"/>
          <a:ext cx="281940" cy="397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152400" imgH="203200" progId="Equation.KSEE3">
                  <p:embed/>
                </p:oleObj>
              </mc:Choice>
              <mc:Fallback>
                <p:oleObj name="" r:id="rId9" imgW="1524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88553" y="5515293"/>
                        <a:ext cx="281940" cy="397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16"/>
          <p:cNvGraphicFramePr>
            <a:graphicFrameLocks noChangeAspect="1"/>
          </p:cNvGraphicFramePr>
          <p:nvPr/>
        </p:nvGraphicFramePr>
        <p:xfrm>
          <a:off x="5708016" y="5440681"/>
          <a:ext cx="3524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190500" imgH="228600" progId="Equation.KSEE3">
                  <p:embed/>
                </p:oleObj>
              </mc:Choice>
              <mc:Fallback>
                <p:oleObj name="" r:id="rId11" imgW="1905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08016" y="5440681"/>
                        <a:ext cx="352425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-2147482616"/>
          <p:cNvGraphicFramePr>
            <a:graphicFrameLocks noChangeAspect="1"/>
          </p:cNvGraphicFramePr>
          <p:nvPr/>
        </p:nvGraphicFramePr>
        <p:xfrm>
          <a:off x="2900046" y="5928996"/>
          <a:ext cx="3524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13" imgW="190500" imgH="228600" progId="Equation.KSEE3">
                  <p:embed/>
                </p:oleObj>
              </mc:Choice>
              <mc:Fallback>
                <p:oleObj name="" r:id="rId13" imgW="1905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00046" y="5928996"/>
                        <a:ext cx="352425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-2147482616"/>
          <p:cNvGraphicFramePr>
            <a:graphicFrameLocks noChangeAspect="1"/>
          </p:cNvGraphicFramePr>
          <p:nvPr/>
        </p:nvGraphicFramePr>
        <p:xfrm>
          <a:off x="5011421" y="5951538"/>
          <a:ext cx="471805" cy="47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5" imgW="254000" imgH="241300" progId="Equation.KSEE3">
                  <p:embed/>
                </p:oleObj>
              </mc:Choice>
              <mc:Fallback>
                <p:oleObj name="" r:id="rId15" imgW="2540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11421" y="5951538"/>
                        <a:ext cx="471805" cy="472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9365" y="1597660"/>
            <a:ext cx="3943350" cy="44862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809990" y="6134735"/>
            <a:ext cx="25400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LDA的图模型结构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aphicFrame>
        <p:nvGraphicFramePr>
          <p:cNvPr id="25" name="对象 -2147482616"/>
          <p:cNvGraphicFramePr>
            <a:graphicFrameLocks noChangeAspect="1"/>
          </p:cNvGraphicFramePr>
          <p:nvPr/>
        </p:nvGraphicFramePr>
        <p:xfrm>
          <a:off x="2113281" y="3972878"/>
          <a:ext cx="775335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419100" imgH="228600" progId="Equation.KSEE3">
                  <p:embed/>
                </p:oleObj>
              </mc:Choice>
              <mc:Fallback>
                <p:oleObj name="" r:id="rId18" imgW="419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13281" y="3972878"/>
                        <a:ext cx="775335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16"/>
          <p:cNvGraphicFramePr>
            <a:graphicFrameLocks noChangeAspect="1"/>
          </p:cNvGraphicFramePr>
          <p:nvPr/>
        </p:nvGraphicFramePr>
        <p:xfrm>
          <a:off x="4010343" y="3972878"/>
          <a:ext cx="37592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20" imgW="203200" imgH="228600" progId="Equation.KSEE3">
                  <p:embed/>
                </p:oleObj>
              </mc:Choice>
              <mc:Fallback>
                <p:oleObj name="" r:id="rId20" imgW="203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010343" y="3972878"/>
                        <a:ext cx="375920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16"/>
          <p:cNvGraphicFramePr>
            <a:graphicFrameLocks noChangeAspect="1"/>
          </p:cNvGraphicFramePr>
          <p:nvPr/>
        </p:nvGraphicFramePr>
        <p:xfrm>
          <a:off x="4038918" y="4485323"/>
          <a:ext cx="37592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22" imgW="203200" imgH="228600" progId="Equation.KSEE3">
                  <p:embed/>
                </p:oleObj>
              </mc:Choice>
              <mc:Fallback>
                <p:oleObj name="" r:id="rId22" imgW="203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038918" y="4485323"/>
                        <a:ext cx="375920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-2147482616"/>
          <p:cNvGraphicFramePr>
            <a:graphicFrameLocks noChangeAspect="1"/>
          </p:cNvGraphicFramePr>
          <p:nvPr/>
        </p:nvGraphicFramePr>
        <p:xfrm>
          <a:off x="4411664" y="4987608"/>
          <a:ext cx="37592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24" imgW="203200" imgH="228600" progId="Equation.KSEE3">
                  <p:embed/>
                </p:oleObj>
              </mc:Choice>
              <mc:Fallback>
                <p:oleObj name="" r:id="rId24" imgW="2032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11664" y="4987608"/>
                        <a:ext cx="375920" cy="447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LDA</a:t>
            </a:r>
            <a:r>
              <a:rPr lang="zh-CN" dirty="0">
                <a:ea typeface="宋体" panose="02010600030101010101" pitchFamily="2" charset="-122"/>
                <a:sym typeface="+mn-ea"/>
              </a:rPr>
              <a:t>模型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26440" y="1226820"/>
            <a:ext cx="6318885" cy="56191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pLSA</a:t>
            </a:r>
            <a:r>
              <a:rPr lang="zh-CN" sz="1800" dirty="0">
                <a:ea typeface="宋体" panose="02010600030101010101" pitchFamily="2" charset="-122"/>
              </a:rPr>
              <a:t>文档生成：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以固定的概率来抽取一个主题词，比如0.5的概率抽取教育，然后根据抽取出来的主题词，找其对应的词分布，再根据词分布，抽取一个词汇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在</a:t>
            </a:r>
            <a:r>
              <a:rPr lang="en-US" altLang="zh-CN" sz="1800" dirty="0">
                <a:ea typeface="宋体" panose="02010600030101010101" pitchFamily="2" charset="-122"/>
              </a:rPr>
              <a:t>p</a:t>
            </a:r>
            <a:r>
              <a:rPr lang="zh-CN" sz="1800" dirty="0">
                <a:ea typeface="宋体" panose="02010600030101010101" pitchFamily="2" charset="-122"/>
              </a:rPr>
              <a:t>LSA中，主题分布和词分布都是唯一确定的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LDA</a:t>
            </a:r>
            <a:r>
              <a:rPr lang="zh-CN" altLang="en-US" sz="1800" dirty="0">
                <a:ea typeface="宋体" panose="02010600030101010101" pitchFamily="2" charset="-122"/>
              </a:rPr>
              <a:t>文档生成：</a:t>
            </a:r>
            <a:endParaRPr lang="zh-CN" altLang="en-US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在LDA中，主题分布和词分布是不确定的，采用贝叶斯思想，认为它们应该服从一个分布（主题分布和词分布都是多项式分布）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LDA 就是 </a:t>
            </a:r>
            <a:r>
              <a:rPr lang="en-US" altLang="zh-CN" sz="1800" dirty="0">
                <a:ea typeface="宋体" panose="02010600030101010101" pitchFamily="2" charset="-122"/>
              </a:rPr>
              <a:t>p</a:t>
            </a:r>
            <a:r>
              <a:rPr lang="zh-CN" sz="1800" dirty="0">
                <a:ea typeface="宋体" panose="02010600030101010101" pitchFamily="2" charset="-122"/>
              </a:rPr>
              <a:t>LSA 的贝叶斯化版本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Step1,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 现有一个装有无穷多个骰子的坛子，里面装有各式各样的骰子，每个骰子有V个面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Step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2</a:t>
            </a:r>
            <a:r>
              <a:rPr lang="en-US" altLang="zh-CN" sz="1800" dirty="0">
                <a:ea typeface="宋体" panose="02010600030101010101" pitchFamily="2" charset="-122"/>
                <a:sym typeface="+mn-ea"/>
              </a:rPr>
              <a:t>,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 现从坛子中抽取一个骰子出来，然后使用这个骰子进行抛掷，直到产生语料库中的所有词汇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sz="1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7860" y="1706245"/>
            <a:ext cx="4968240" cy="3670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LDA</a:t>
            </a:r>
            <a:r>
              <a:rPr lang="zh-CN" dirty="0">
                <a:ea typeface="宋体" panose="02010600030101010101" pitchFamily="2" charset="-122"/>
                <a:sym typeface="+mn-ea"/>
              </a:rPr>
              <a:t>模型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26440" y="1226820"/>
            <a:ext cx="6318885" cy="56191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500" dirty="0">
                <a:ea typeface="宋体" panose="02010600030101010101" pitchFamily="2" charset="-122"/>
              </a:rPr>
              <a:t>LDA</a:t>
            </a:r>
            <a:r>
              <a:rPr lang="zh-CN" sz="1500" dirty="0">
                <a:ea typeface="宋体" panose="02010600030101010101" pitchFamily="2" charset="-122"/>
              </a:rPr>
              <a:t>模型：</a:t>
            </a:r>
            <a:endParaRPr lang="zh-CN" sz="1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500" dirty="0">
                <a:ea typeface="宋体" panose="02010600030101010101" pitchFamily="2" charset="-122"/>
              </a:rPr>
              <a:t>潜在狄利克雷分布，pLSA 的贝叶斯版本</a:t>
            </a:r>
            <a:endParaRPr lang="zh-CN" sz="1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500" dirty="0">
                <a:ea typeface="宋体" panose="02010600030101010101" pitchFamily="2" charset="-122"/>
              </a:rPr>
              <a:t>使用狄利克雷先验来处理</a:t>
            </a:r>
            <a:r>
              <a:rPr lang="en-US" altLang="zh-CN" sz="1500" dirty="0">
                <a:ea typeface="宋体" panose="02010600030101010101" pitchFamily="2" charset="-122"/>
              </a:rPr>
              <a:t>“</a:t>
            </a:r>
            <a:r>
              <a:rPr lang="zh-CN" sz="1500" dirty="0">
                <a:ea typeface="宋体" panose="02010600030101010101" pitchFamily="2" charset="-122"/>
              </a:rPr>
              <a:t>文档-主题</a:t>
            </a:r>
            <a:r>
              <a:rPr lang="en-US" altLang="zh-CN" sz="1500" dirty="0">
                <a:ea typeface="宋体" panose="02010600030101010101" pitchFamily="2" charset="-122"/>
              </a:rPr>
              <a:t>”</a:t>
            </a:r>
            <a:r>
              <a:rPr lang="zh-CN" sz="1500" dirty="0">
                <a:ea typeface="宋体" panose="02010600030101010101" pitchFamily="2" charset="-122"/>
              </a:rPr>
              <a:t>和</a:t>
            </a:r>
            <a:r>
              <a:rPr lang="en-US" altLang="zh-CN" sz="1500" dirty="0">
                <a:ea typeface="宋体" panose="02010600030101010101" pitchFamily="2" charset="-122"/>
              </a:rPr>
              <a:t>“</a:t>
            </a:r>
            <a:r>
              <a:rPr lang="zh-CN" sz="1500" dirty="0">
                <a:ea typeface="宋体" panose="02010600030101010101" pitchFamily="2" charset="-122"/>
                <a:sym typeface="+mn-ea"/>
              </a:rPr>
              <a:t>主题</a:t>
            </a:r>
            <a:r>
              <a:rPr lang="zh-CN" sz="1500" dirty="0">
                <a:ea typeface="宋体" panose="02010600030101010101" pitchFamily="2" charset="-122"/>
              </a:rPr>
              <a:t>-</a:t>
            </a:r>
            <a:r>
              <a:rPr lang="zh-CN" sz="1500" dirty="0">
                <a:ea typeface="宋体" panose="02010600030101010101" pitchFamily="2" charset="-122"/>
                <a:sym typeface="+mn-ea"/>
              </a:rPr>
              <a:t>单词</a:t>
            </a:r>
            <a:r>
              <a:rPr lang="en-US" altLang="zh-CN" sz="1500" dirty="0">
                <a:ea typeface="宋体" panose="02010600030101010101" pitchFamily="2" charset="-122"/>
              </a:rPr>
              <a:t>”</a:t>
            </a:r>
            <a:r>
              <a:rPr lang="zh-CN" sz="1500" dirty="0">
                <a:ea typeface="宋体" panose="02010600030101010101" pitchFamily="2" charset="-122"/>
              </a:rPr>
              <a:t>分布，这样可以更好的泛化。</a:t>
            </a:r>
            <a:endParaRPr lang="zh-CN" sz="1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500" dirty="0">
                <a:ea typeface="宋体" panose="02010600030101010101" pitchFamily="2" charset="-122"/>
              </a:rPr>
              <a:t>可以将狄利克雷看为 分布的分布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它解决了：给定某种分布，我看到的实际概率分布可能是什么样子？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假设语料库有 3 个完全不同主题领域的文档。我们希望：对于一个文档，在其中一个主题上有着极高的权重，而在其他的主题上权重不大。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具体概率分布可能会是：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混合 X：90% 主题 A，5% 主题 B，5% 主题 C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混合 Y：5% 主题 A，90% 主题 B，5% 主题 C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混合 Z：5% 主题 A，5% 主题 B，90% 主题 C</a:t>
            </a:r>
            <a:endParaRPr lang="zh-CN" sz="1500" dirty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5470" y="2054860"/>
            <a:ext cx="4886325" cy="2447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LDA</a:t>
            </a:r>
            <a:r>
              <a:rPr lang="zh-CN" dirty="0">
                <a:ea typeface="宋体" panose="02010600030101010101" pitchFamily="2" charset="-122"/>
                <a:sym typeface="+mn-ea"/>
              </a:rPr>
              <a:t>模型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655" y="1581785"/>
            <a:ext cx="4667250" cy="3314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1581785"/>
            <a:ext cx="4667250" cy="3314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74230" y="5465445"/>
            <a:ext cx="4744085" cy="920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主题分布和词分布是不确定的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采用的是贝叶斯派的思想，认为它们应该服从一个分布，主题分布和词分布都是多项式分布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0035" y="5467350"/>
            <a:ext cx="341185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主题分布和词分布是唯一确定的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LDA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模型（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Gensim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工具）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26440" y="1226820"/>
            <a:ext cx="5241925" cy="56191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500" dirty="0">
                <a:ea typeface="宋体" panose="02010600030101010101" pitchFamily="2" charset="-122"/>
              </a:rPr>
              <a:t>models.ldamodel.LdaModel</a:t>
            </a:r>
            <a:r>
              <a:rPr lang="en-US" altLang="zh-CN" sz="1500" dirty="0">
                <a:ea typeface="宋体" panose="02010600030101010101" pitchFamily="2" charset="-122"/>
              </a:rPr>
              <a:t>(corpus=None, num_topics=100, id2word=None)</a:t>
            </a:r>
            <a:endParaRPr lang="en-US" alt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500" dirty="0">
                <a:ea typeface="宋体" panose="02010600030101010101" pitchFamily="2" charset="-122"/>
              </a:rPr>
              <a:t>corpus：传入的文档语料</a:t>
            </a:r>
            <a:endParaRPr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500" dirty="0">
                <a:ea typeface="宋体" panose="02010600030101010101" pitchFamily="2" charset="-122"/>
              </a:rPr>
              <a:t>num_topics：需要提取的潜在主题数</a:t>
            </a:r>
            <a:endParaRPr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1500" dirty="0">
                <a:ea typeface="宋体" panose="02010600030101010101" pitchFamily="2" charset="-122"/>
              </a:rPr>
              <a:t>id2word：用于设置构建模型的词典，决定了词汇数量</a:t>
            </a:r>
            <a:endParaRPr sz="1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500" dirty="0">
                <a:ea typeface="宋体" panose="02010600030101010101" pitchFamily="2" charset="-122"/>
              </a:rPr>
              <a:t>inference(corpus)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主题推断</a:t>
            </a:r>
            <a:endParaRPr lang="zh-CN" sz="1500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074410" y="1238885"/>
            <a:ext cx="6318885" cy="561911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>
              <a:lnSpc>
                <a:spcPct val="150000"/>
              </a:lnSpc>
            </a:pPr>
            <a:r>
              <a:rPr sz="1500" dirty="0">
                <a:ea typeface="宋体" panose="02010600030101010101" pitchFamily="2" charset="-122"/>
              </a:rPr>
              <a:t>get_document_topics(bow, minimum_probability=None)</a:t>
            </a:r>
            <a:endParaRPr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给定一个文档，得到它的主题概率分布，按照概率的大小按降序排列。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minimum_probability：忽略概率小于该参数值的主题</a:t>
            </a:r>
            <a:endParaRPr lang="zh-CN" sz="1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500" dirty="0">
                <a:ea typeface="宋体" panose="02010600030101010101" pitchFamily="2" charset="-122"/>
              </a:rPr>
              <a:t>get_term_topics(word_id, minimum_probability=None)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给定一个指定的word，得到与这个word最相关的topics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minimum_probability 为返回主题的最小概率限定</a:t>
            </a:r>
            <a:endParaRPr lang="zh-CN" sz="1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500" dirty="0">
                <a:ea typeface="宋体" panose="02010600030101010101" pitchFamily="2" charset="-122"/>
              </a:rPr>
              <a:t>get_topic_terms(topicid, topn=10)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给定一个指定的topic，得到与这个topic最相关的words,按照word的概率大小排列</a:t>
            </a:r>
            <a:endParaRPr lang="zh-CN" sz="15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500" dirty="0">
                <a:ea typeface="宋体" panose="02010600030101010101" pitchFamily="2" charset="-122"/>
              </a:rPr>
              <a:t>get_topics()</a:t>
            </a:r>
            <a:endParaRPr lang="zh-CN" sz="15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00" dirty="0">
                <a:ea typeface="宋体" panose="02010600030101010101" pitchFamily="2" charset="-122"/>
              </a:rPr>
              <a:t>得到的是一个矩阵，矩阵里的元素是每一个topic下每一个word的概率，shape(num_topics,vacabulary)</a:t>
            </a:r>
            <a:endParaRPr lang="zh-CN" sz="15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>
                <a:ea typeface="宋体" panose="02010600030101010101" pitchFamily="2" charset="-122"/>
              </a:rPr>
              <a:t>Project A</a:t>
            </a:r>
            <a:r>
              <a:rPr lang="zh-CN" altLang="zh-CN" dirty="0">
                <a:ea typeface="宋体" panose="02010600030101010101" pitchFamily="2" charset="-122"/>
              </a:rPr>
              <a:t>：新闻自动化处理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296670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自动化处理：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提取新闻中的人物、地点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关键词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关键句 </a:t>
            </a:r>
            <a:r>
              <a:rPr lang="en-US" altLang="zh-CN" sz="1800" dirty="0">
                <a:ea typeface="宋体" panose="02010600030101010101" pitchFamily="2" charset="-122"/>
              </a:rPr>
              <a:t>=&gt; </a:t>
            </a:r>
            <a:r>
              <a:rPr lang="zh-CN" altLang="zh-CN" sz="1800" dirty="0">
                <a:ea typeface="宋体" panose="02010600030101010101" pitchFamily="2" charset="-122"/>
              </a:rPr>
              <a:t>新闻摘要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词云可视化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24815" y="1671320"/>
            <a:ext cx="56026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西雅图酒店数据集：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下载地址：</a:t>
            </a:r>
            <a:r>
              <a:rPr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https://github.com/susanli2016/Machine-Learning-with-Python/blob/master/Seattle_Hotels.csv</a:t>
            </a:r>
            <a:endParaRPr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字段：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name, address, desc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基于用户选择的酒店，推荐相似度高的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Top10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个其他酒店</a:t>
            </a: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600">
                <a:sym typeface="Calibri" panose="020F0502020204030204"/>
              </a:rPr>
              <a:t>方法：计算当前酒店特征向量与整个酒店特征矩阵的余弦相似度，取相似度最大的</a:t>
            </a:r>
            <a:r>
              <a:rPr lang="en-US" altLang="zh-CN" sz="1600">
                <a:sym typeface="Calibri" panose="020F0502020204030204"/>
              </a:rPr>
              <a:t>Top-</a:t>
            </a:r>
            <a:r>
              <a:rPr lang="zh-CN" altLang="en-US" sz="1600">
                <a:sym typeface="Calibri" panose="020F0502020204030204"/>
              </a:rPr>
              <a:t>k个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en-US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6485" y="1275080"/>
            <a:ext cx="5501005" cy="46024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余弦相似度：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通过</a:t>
            </a:r>
            <a:r>
              <a:rPr sz="1600" dirty="0"/>
              <a:t>测量两个向量的</a:t>
            </a:r>
            <a:r>
              <a:rPr lang="zh-CN" sz="1600" dirty="0">
                <a:ea typeface="宋体" panose="02010600030101010101" pitchFamily="2" charset="-122"/>
              </a:rPr>
              <a:t>夹角的</a:t>
            </a:r>
            <a:r>
              <a:rPr sz="1600" dirty="0"/>
              <a:t>余弦值来度量它们之间的相似性。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判断</a:t>
            </a:r>
            <a:r>
              <a:rPr sz="1600" dirty="0">
                <a:sym typeface="+mn-ea"/>
              </a:rPr>
              <a:t>两个向量⼤致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方向是否相同，方向相同时</a:t>
            </a:r>
            <a:r>
              <a:rPr sz="1600" dirty="0">
                <a:sym typeface="+mn-ea"/>
              </a:rPr>
              <a:t>，余弦相似度为1；两个向量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夹角</a:t>
            </a:r>
            <a:r>
              <a:rPr sz="1600" dirty="0">
                <a:sym typeface="+mn-ea"/>
              </a:rPr>
              <a:t>为90°时，余弦相似度的值为0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，方向</a:t>
            </a:r>
            <a:r>
              <a:rPr sz="1600" dirty="0">
                <a:sym typeface="+mn-ea"/>
              </a:rPr>
              <a:t>完全相反时，余弦相似度的值为-1。</a:t>
            </a:r>
            <a:endParaRPr sz="1600" dirty="0"/>
          </a:p>
          <a:p>
            <a:pPr>
              <a:lnSpc>
                <a:spcPct val="150000"/>
              </a:lnSpc>
            </a:pPr>
            <a:r>
              <a:rPr sz="1600" dirty="0">
                <a:sym typeface="+mn-ea"/>
              </a:rPr>
              <a:t>两个向量之间</a:t>
            </a:r>
            <a:r>
              <a:rPr lang="zh-CN" sz="1600" dirty="0">
                <a:ea typeface="宋体" panose="02010600030101010101" pitchFamily="2" charset="-122"/>
                <a:sym typeface="+mn-ea"/>
              </a:rPr>
              <a:t>夹角的余弦值为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[-1, 1]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给定属性向量A和B，A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之间的夹角</a:t>
            </a:r>
            <a:r>
              <a:rPr lang="en-US" sz="1600" dirty="0"/>
              <a:t>θ</a:t>
            </a:r>
            <a:r>
              <a:rPr lang="zh-CN" altLang="en-US" sz="1600" dirty="0">
                <a:ea typeface="宋体" panose="02010600030101010101" pitchFamily="2" charset="-122"/>
              </a:rPr>
              <a:t>余弦值可以</a:t>
            </a:r>
            <a:r>
              <a:rPr lang="zh-CN" altLang="en-US" sz="1600" dirty="0">
                <a:ea typeface="宋体" panose="02010600030101010101" pitchFamily="2" charset="-122"/>
              </a:rPr>
              <a:t>通过</a:t>
            </a:r>
            <a:r>
              <a:rPr lang="en-US" sz="1600" dirty="0"/>
              <a:t>点积和向量</a:t>
            </a:r>
            <a:r>
              <a:rPr lang="zh-CN" altLang="en-US" sz="1600" dirty="0">
                <a:ea typeface="宋体" panose="02010600030101010101" pitchFamily="2" charset="-122"/>
              </a:rPr>
              <a:t>长度计算得出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altLang="zh-CN" sz="160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7665" y="4190365"/>
          <a:ext cx="4997450" cy="139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3175000" imgH="889000" progId="Equation.KSEE3">
                  <p:embed/>
                </p:oleObj>
              </mc:Choice>
              <mc:Fallback>
                <p:oleObj name="" r:id="rId1" imgW="3175000" imgH="889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77665" y="4190365"/>
                        <a:ext cx="4997450" cy="139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14133" y="4657408"/>
          <a:ext cx="16795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1066800" imgH="254000" progId="Equation.KSEE3">
                  <p:embed/>
                </p:oleObj>
              </mc:Choice>
              <mc:Fallback>
                <p:oleObj name="" r:id="rId3" imgW="1066800" imgH="254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4133" y="4657408"/>
                        <a:ext cx="167957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>
          <a:xfrm>
            <a:off x="3437255" y="469582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511746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计算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的</a:t>
            </a:r>
            <a:r>
              <a:rPr lang="zh-CN" sz="1600" dirty="0">
                <a:ea typeface="宋体" panose="02010600030101010101" pitchFamily="2" charset="-122"/>
              </a:rPr>
              <a:t>余弦相似度：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这个程序代码太乱，那个代码规范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这个程序代码不规范，那个更规范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Step1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，分词</a:t>
            </a:r>
            <a:endParaRPr lang="zh-CN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这个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程序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太乱，那个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规范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：这个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程序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不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规范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，那个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更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/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规范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Step2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，列出所有的词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这个，程序，代码，太乱，那个，规范，不，更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Step3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，计算词频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：这个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，程序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，太乱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，那个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，规范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，不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，更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：这个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，程序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，代码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，太乱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，那个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，规范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，不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，更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51174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sz="1600" dirty="0">
                <a:ea typeface="宋体" panose="02010600030101010101" pitchFamily="2" charset="-122"/>
              </a:rPr>
              <a:t>计算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的</a:t>
            </a:r>
            <a:r>
              <a:rPr lang="zh-CN" sz="1600" dirty="0">
                <a:ea typeface="宋体" panose="02010600030101010101" pitchFamily="2" charset="-122"/>
              </a:rPr>
              <a:t>余弦相似度：</a:t>
            </a:r>
            <a:endParaRPr sz="1600" dirty="0"/>
          </a:p>
          <a:p>
            <a:pPr>
              <a:lnSpc>
                <a:spcPct val="150000"/>
              </a:lnSpc>
            </a:pP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Step4</a:t>
            </a: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，计算词频向量的余弦相似度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endParaRPr lang="en-US" altLang="zh-CN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600" dirty="0">
                <a:ea typeface="宋体" panose="02010600030101010101" pitchFamily="2" charset="-122"/>
                <a:sym typeface="+mn-ea"/>
              </a:rPr>
              <a:t>句子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B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：（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0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16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ea typeface="宋体" panose="02010600030101010101" pitchFamily="2" charset="-122"/>
                <a:sym typeface="+mn-ea"/>
              </a:rPr>
              <a:t>）</a:t>
            </a:r>
            <a:endParaRPr lang="zh-CN" altLang="en-US" sz="1600" dirty="0"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结果接近</a:t>
            </a:r>
            <a:r>
              <a:rPr lang="en-US" altLang="zh-CN" sz="1600" dirty="0"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ea typeface="宋体" panose="02010600030101010101" pitchFamily="2" charset="-122"/>
              </a:rPr>
              <a:t>，说明句子</a:t>
            </a:r>
            <a:r>
              <a:rPr lang="en-US" altLang="zh-CN" sz="1600" dirty="0">
                <a:ea typeface="宋体" panose="02010600030101010101" pitchFamily="2" charset="-122"/>
              </a:rPr>
              <a:t>A</a:t>
            </a:r>
            <a:r>
              <a:rPr lang="zh-CN" altLang="en-US" sz="1600" dirty="0">
                <a:ea typeface="宋体" panose="02010600030101010101" pitchFamily="2" charset="-122"/>
              </a:rPr>
              <a:t>与句子</a:t>
            </a:r>
            <a:r>
              <a:rPr lang="en-US" altLang="zh-CN" sz="1600" dirty="0">
                <a:ea typeface="宋体" panose="02010600030101010101" pitchFamily="2" charset="-122"/>
              </a:rPr>
              <a:t>B</a:t>
            </a:r>
            <a:r>
              <a:rPr lang="zh-CN" altLang="en-US" sz="1600" dirty="0">
                <a:ea typeface="宋体" panose="02010600030101010101" pitchFamily="2" charset="-122"/>
              </a:rPr>
              <a:t>是相似的</a:t>
            </a:r>
            <a:endParaRPr lang="zh-CN" altLang="en-US" sz="1600" dirty="0">
              <a:ea typeface="宋体" panose="02010600030101010101" pitchFamily="2" charset="-122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0903" y="3632835"/>
          <a:ext cx="7637145" cy="998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4851400" imgH="634365" progId="Equation.KSEE3">
                  <p:embed/>
                </p:oleObj>
              </mc:Choice>
              <mc:Fallback>
                <p:oleObj name="" r:id="rId1" imgW="4851400" imgH="634365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0903" y="3632835"/>
                        <a:ext cx="7637145" cy="998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5086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什么是N-Gram（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元语法）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基于一个假设：第n个词出现与前n-1个词相关，而与其他任何词不相关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N=1时为unigram，N=2为bigram，N=3为trigram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N-Gram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指的是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给定一段文本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，其中的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N个item的序列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比如文本：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 B C D E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，对应的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Bi-Gram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 B, B C, C D, D E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当一阶特征不够用时，可以用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N-Gram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做为新的特征。比如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在处理文本特征时，一个关键词是一个特征，但有些情况不够用，需要提取更多的特征，采用N-Gram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可以理解是相邻两个关键词的特征组合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149985"/>
            <a:ext cx="717359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plt.rcParams['font.sans-serif'] = ['SimHei']  # 用来正常显示中文标签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df = pd.read_csv('Seattle_Hotels.csv', encoding="latin-1")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得到酒店描述中n-gram特征中的TopK个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def get_top_n_words(corpus, n=1, k=None):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统计ngram词频矩阵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vec = CountVectorizer(ngram_range=(n, n), stop_words='english').fit(corpus)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bag_of_words = vec.transform(corpus)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sum_words = bag_of_words.sum(axis=0)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words_freq = [(word, sum_words[0, idx]) for word, idx in vec.vocabulary_.items()]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按照词频从大到小排序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words_freq =sorted(words_freq, key = lambda x: x[1], reverse=True)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return words_freq[:k]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common_words = get_top_n_words(df['desc'], 1, 20)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df1 = pd.DataFrame(common_words, columns = ['desc' , 'count'])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df1.groupby('desc').sum()['count'].sort_values().plot(kind='barh', title='去掉停用词后，酒店描述中的Top20单词')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plt.show()</a:t>
            </a:r>
            <a:endParaRPr lang="zh-CN" altLang="zh-CN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0" y="1445260"/>
            <a:ext cx="5638800" cy="41243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352425" y="1149985"/>
            <a:ext cx="254190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Bi-Gram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common_words = get_top_n_words(df['desc'], 2, 20)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# Tri-Gram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common_words = get_top_n_words(df['desc'], 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 20)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3695" y="888365"/>
            <a:ext cx="9187180" cy="3373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35" y="4217670"/>
            <a:ext cx="9206865" cy="26758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64185" y="1120775"/>
            <a:ext cx="7185660" cy="562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def clean_text(text):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全部小写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text = text.lower()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……</a:t>
            </a:r>
            <a:endParaRPr lang="en-US" altLang="zh-CN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return text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df['desc_clean'] = df['desc'].apply(clean_text)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使用TF-IDF提取文本特征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tf = TfidfVectorizer(analyzer='word', ngram_range=(1, 3), min_df=0, stop_words='english')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tfidf_matrix = tf.fit_transform(df['desc_clean'])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print(tfidf_matrix)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print(tfidf_matrix.shape)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计算酒店之间的余弦相似度（线性核函数）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cosine_similarities = linear_kernel(tfidf_matrix, tfidf_matrix)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print(cosine_similarities)</a:t>
            </a: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0" y="3394075"/>
            <a:ext cx="5619750" cy="13716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21000000">
            <a:off x="5302250" y="329120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7277735" y="4994275"/>
            <a:ext cx="3051810" cy="5099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152</a:t>
            </a: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家酒店，之间的相似度矩阵（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1-Gram, 2-Gram, 3-Gram)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1629410"/>
            <a:ext cx="2990850" cy="1552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464185" y="1120775"/>
            <a:ext cx="7185660" cy="562165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# 基于相似度矩阵和指定的酒店name，推荐TOP10酒店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def recommendations(name, cosine_similarities = cosine_similarities):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recommended_hotels = []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找到想要查询酒店名称的idx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idx = indices[indices == name].index[0]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print('idx=', idx)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对于idx酒店的余弦相似度向量按照从大到小进行排序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score_series = pd.Series(cosine_similarities[idx]).sort_values(ascending = False)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取相似度最大的前10个（除了自己以外）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top_10_indexes = list(score_series.iloc[1:11].index)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# 放到推荐列表中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for i in top_10_indexes: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    recommended_hotels.append(list(df.index)[i])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   return recommended_hotels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print(recommendations('Hilton Seattle Airport &amp; Conference Center'))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0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print(recommendations('The Bacon Mansion Bed and Breakfast'))</a:t>
            </a:r>
            <a:endParaRPr lang="zh-CN" altLang="en-US" sz="10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右箭头 7"/>
          <p:cNvSpPr/>
          <p:nvPr/>
        </p:nvSpPr>
        <p:spPr>
          <a:xfrm rot="21000000">
            <a:off x="5302250" y="3291205"/>
            <a:ext cx="421005" cy="27495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ctr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385560" y="4571365"/>
            <a:ext cx="5143500" cy="5099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查找和指定酒店相似度最高的</a:t>
            </a:r>
            <a:r>
              <a:rPr lang="en-US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Top10</a:t>
            </a:r>
            <a:r>
              <a:rPr lang="zh-CN" altLang="zh-CN" sz="16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家酒店</a:t>
            </a:r>
            <a:endParaRPr lang="zh-CN" altLang="zh-CN" sz="16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5560" y="1905000"/>
            <a:ext cx="5143500" cy="2419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512953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CountVectorizer：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将文本中的词语转换为词频矩阵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fit_transform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计算各个词语出现的次数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get_feature_names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可获得所有文本的关键词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toarray()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：查看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词频矩阵的结果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41035" y="1934210"/>
            <a:ext cx="618807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vec = CountVectorizer(ngram_range=(n, n), stop_words='english').fit(corpus)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bag_of_words = vec.transform(corpus)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print('feature names:')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print(vec.get_feature_names())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print('bag of words:')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print(bag_of_words.toarray())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8360" y="3316605"/>
            <a:ext cx="6000750" cy="1552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60" y="5044440"/>
            <a:ext cx="1581150" cy="13906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正则表达式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296670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正则表达式：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sz="1800" dirty="0">
                <a:ea typeface="宋体" panose="02010600030101010101" pitchFamily="2" charset="-122"/>
              </a:rPr>
              <a:t>对字符串（包括普通字符和特殊字符）操作的一种逻辑公式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好处：</a:t>
            </a:r>
            <a:r>
              <a:rPr sz="1800" dirty="0">
                <a:ea typeface="宋体" panose="02010600030101010101" pitchFamily="2" charset="-122"/>
              </a:rPr>
              <a:t>可以迅速地用极简单的方式达到字符串的复杂</a:t>
            </a:r>
            <a:r>
              <a:rPr lang="zh-CN" sz="1800" dirty="0">
                <a:ea typeface="宋体" panose="02010600030101010101" pitchFamily="2" charset="-122"/>
              </a:rPr>
              <a:t>操作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不足：比较晦涩难懂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Python</a:t>
            </a:r>
            <a:r>
              <a:rPr lang="zh-CN" altLang="en-US" sz="1800" dirty="0">
                <a:ea typeface="宋体" panose="02010600030101010101" pitchFamily="2" charset="-122"/>
              </a:rPr>
              <a:t>中的</a:t>
            </a:r>
            <a:r>
              <a:rPr lang="zh-CN" sz="1800" dirty="0">
                <a:ea typeface="宋体" panose="02010600030101010101" pitchFamily="2" charset="-122"/>
              </a:rPr>
              <a:t>re 模块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import re</a:t>
            </a:r>
            <a:endParaRPr 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19860"/>
            <a:ext cx="9744710" cy="4351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TF-IDF</a:t>
            </a:r>
            <a:r>
              <a:rPr lang="zh-CN" dirty="0">
                <a:ea typeface="宋体" panose="02010600030101010101" pitchFamily="2" charset="-122"/>
              </a:rPr>
              <a:t>：</a:t>
            </a:r>
            <a:endParaRPr dirty="0"/>
          </a:p>
          <a:p>
            <a:pPr>
              <a:lnSpc>
                <a:spcPct val="150000"/>
              </a:lnSpc>
            </a:pPr>
            <a:r>
              <a:rPr lang="en-US" dirty="0"/>
              <a:t>TF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dirty="0"/>
              <a:t>Term Frequency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dirty="0">
                <a:sym typeface="+mn-ea"/>
              </a:rPr>
              <a:t>词频</a:t>
            </a:r>
            <a:endParaRPr lang="en-US" dirty="0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一个单词的重要性和它在文档中出现的次数呈正比。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IDF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dirty="0"/>
              <a:t>Inverse Document Frequency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dirty="0"/>
              <a:t>逆向文档频率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一个单词在文档中的区分度。</a:t>
            </a:r>
            <a:r>
              <a:rPr lang="zh-CN" dirty="0">
                <a:ea typeface="宋体" panose="02010600030101010101" pitchFamily="2" charset="-122"/>
              </a:rPr>
              <a:t>这个</a:t>
            </a:r>
            <a:r>
              <a:rPr lang="en-US" dirty="0"/>
              <a:t>单词出现的文档数越少，</a:t>
            </a:r>
            <a:r>
              <a:rPr lang="zh-CN" altLang="en-US" dirty="0">
                <a:ea typeface="宋体" panose="02010600030101010101" pitchFamily="2" charset="-122"/>
              </a:rPr>
              <a:t>区分度越大，</a:t>
            </a:r>
            <a:r>
              <a:rPr lang="en-US" altLang="zh-CN" dirty="0">
                <a:ea typeface="宋体" panose="02010600030101010101" pitchFamily="2" charset="-122"/>
              </a:rPr>
              <a:t>IDF</a:t>
            </a:r>
            <a:r>
              <a:rPr lang="zh-CN" altLang="en-US" dirty="0">
                <a:ea typeface="宋体" panose="02010600030101010101" pitchFamily="2" charset="-122"/>
              </a:rPr>
              <a:t>越大</a:t>
            </a:r>
            <a:endParaRPr lang="zh-CN" altLang="en-US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56480" y="4933950"/>
          <a:ext cx="504634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2108200" imgH="419100" progId="Equation.KSEE3">
                  <p:embed/>
                </p:oleObj>
              </mc:Choice>
              <mc:Fallback>
                <p:oleObj name="" r:id="rId1" imgW="2108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56480" y="4933950"/>
                        <a:ext cx="504634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47995" y="1875790"/>
          <a:ext cx="352742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1473200" imgH="419100" progId="Equation.KSEE3">
                  <p:embed/>
                </p:oleObj>
              </mc:Choice>
              <mc:Fallback>
                <p:oleObj name="" r:id="rId3" imgW="1473200" imgH="4191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7995" y="1875790"/>
                        <a:ext cx="3527425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530860" y="1528445"/>
            <a:ext cx="610235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TfidfVectorizer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: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将文档集合转化为tf-idf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特征值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的矩阵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构造函数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analyzer：word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或者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char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，即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定义特征为词（word）或n-gram字符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ngram_range: 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参数为二元组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(min_n, max_n)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，即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要提取的n-gram的下限和上限范围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max_df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：最大词频，数值为小数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[0.0, 1.0],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或者是整数，默认为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1.0</a:t>
            </a:r>
            <a:endParaRPr 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en-US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in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_df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：最小词频，数值为小数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[0.0, 1.0],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或者是整数，默认为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1.0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stop_words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停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词，数据类型为列表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功能函数：</a:t>
            </a:r>
            <a:endParaRPr lang="zh-CN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fit_transform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：进行</a:t>
            </a:r>
            <a:r>
              <a:rPr lang="en-US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tf-idf</a:t>
            </a:r>
            <a:r>
              <a:rPr lang="zh-CN" alt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训练，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学习到一个字典，并返回Document-term的矩阵</a:t>
            </a:r>
            <a:r>
              <a:rPr lang="zh-CN"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，也就是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词典中的词在该文档中出现的频次</a:t>
            </a: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4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8470" y="1571625"/>
            <a:ext cx="5382895" cy="1382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# 使用TF-IDF提取文本特征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tf = TfidfVectorizer(analyzer='word', ngram_range=(1, 3), min_df=0, stop_words='english')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tfidf_matrix = tf.fit_transform(df['desc_clean'])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print(tfidf_matrix)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print(tfidf_matrix.shape)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1175" y="2992120"/>
            <a:ext cx="2990850" cy="1552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为酒店建立内容推荐系统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基于内容的推荐：</a:t>
            </a:r>
            <a:endParaRPr lang="zh-CN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Step1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，对酒店描述（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Desc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）进行特征提取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N-Gram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，提取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个连续字的集合，作为特征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TF-IDF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，按照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(min_df, max_df)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提取关键词，并生成</a:t>
            </a: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TFIDF</a:t>
            </a:r>
            <a:r>
              <a:rPr lang="zh-CN" altLang="en-US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矩阵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Step2，计算酒店之间的相似度矩阵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余弦相似度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Step3，对于指定的酒店，选择相似度最大的Top-K个酒店进行输出</a:t>
            </a:r>
            <a:endParaRPr lang="en-US" altLang="zh-CN" sz="22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Summary</a:t>
            </a:r>
            <a:endParaRPr lang="zh-CN" altLang="en-US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42720"/>
            <a:ext cx="1017524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LDA 概率主题模型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用来推测文档的主题分布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根据主题分布进行主题聚类或文本分类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基于内容的推荐：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将你看的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，相似的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推荐给你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通过物品表示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 Representation =&gt; 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抽取特征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TF-IDF =&gt; 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返回给某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个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文本的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关键词-TFIDF值”的词数对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TF-IDF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可以帮我们抽取文本的重要特征，做成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item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embedding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计算item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之间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的相似度矩阵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对于指定的item，选择相似度最大的Top-K个进行输出</a:t>
            </a:r>
            <a:endParaRPr lang="en-US" altLang="zh-CN" sz="1800" dirty="0">
              <a:ea typeface="宋体" panose="02010600030101010101" pitchFamily="2" charset="-122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altLang="zh-CN" sz="2000" dirty="0">
                <a:sym typeface="+mn-ea"/>
              </a:rPr>
              <a:t>Thinking</a:t>
            </a:r>
            <a:r>
              <a:rPr lang="en-US" sz="2000" dirty="0">
                <a:sym typeface="+mn-ea"/>
              </a:rPr>
              <a:t>1</a:t>
            </a:r>
            <a:r>
              <a:rPr altLang="zh-CN" sz="2000" dirty="0">
                <a:sym typeface="+mn-ea"/>
              </a:rPr>
              <a:t>：</a:t>
            </a:r>
            <a:r>
              <a:rPr sz="2000" dirty="0">
                <a:sym typeface="+mn-ea"/>
              </a:rPr>
              <a:t>TF-IDF</a:t>
            </a:r>
            <a:r>
              <a:rPr lang="zh-CN" sz="2000" dirty="0">
                <a:ea typeface="宋体" panose="02010600030101010101" pitchFamily="2" charset="-122"/>
                <a:sym typeface="+mn-ea"/>
              </a:rPr>
              <a:t>的主要思想是什么</a:t>
            </a:r>
            <a:endParaRPr sz="2000" dirty="0"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altLang="zh-CN" sz="2000" dirty="0">
                <a:sym typeface="+mn-ea"/>
              </a:rPr>
              <a:t>Thinking</a:t>
            </a:r>
            <a:r>
              <a:rPr lang="en-US" sz="2000" dirty="0">
                <a:sym typeface="+mn-ea"/>
              </a:rPr>
              <a:t>2</a:t>
            </a:r>
            <a:r>
              <a:rPr altLang="zh-CN" sz="2000" dirty="0">
                <a:sym typeface="+mn-ea"/>
              </a:rPr>
              <a:t>：</a:t>
            </a:r>
            <a:r>
              <a:rPr altLang="zh-CN" sz="2000" kern="10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文本中的余弦距离是什么，有哪些作用</a:t>
            </a:r>
            <a:endParaRPr altLang="zh-CN" sz="2000" kern="10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just"/>
            <a:r>
              <a:rPr lang="en-US" dirty="0">
                <a:ea typeface="宋体" panose="02010600030101010101" pitchFamily="2" charset="-122"/>
              </a:rPr>
              <a:t>Thinking&amp;Action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692150" y="1252855"/>
            <a:ext cx="10515600" cy="4351338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Action1</a:t>
            </a:r>
            <a:r>
              <a:rPr altLang="zh-CN" sz="2000" dirty="0">
                <a:sym typeface="+mn-ea"/>
              </a:rPr>
              <a:t>：</a:t>
            </a:r>
            <a:r>
              <a:rPr sz="2000" dirty="0">
                <a:ea typeface="宋体" panose="02010600030101010101" pitchFamily="2" charset="-122"/>
                <a:sym typeface="+mn-ea"/>
              </a:rPr>
              <a:t>新闻内容自动提取及呈现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sz="2000" dirty="0">
                <a:ea typeface="宋体" panose="02010600030101010101" pitchFamily="2" charset="-122"/>
                <a:sym typeface="+mn-ea"/>
              </a:rPr>
              <a:t>输入任意的新闻网址，对其进行：</a:t>
            </a:r>
            <a:endParaRPr lang="zh-CN" sz="2000" dirty="0">
              <a:ea typeface="宋体" panose="02010600030101010101" pitchFamily="2" charset="-122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）抓取正文内容，对非中文内容进行清洗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）文章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关键词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）文章摘要，即关键句</a:t>
            </a:r>
            <a:endParaRPr lang="zh-CN" altLang="en-US" sz="2000" dirty="0">
              <a:ea typeface="宋体" panose="02010600030101010101" pitchFamily="2" charset="-122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2000" dirty="0">
                <a:ea typeface="宋体" panose="02010600030101010101" pitchFamily="2" charset="-122"/>
                <a:sym typeface="+mn-ea"/>
              </a:rPr>
              <a:t>）词云可视化</a:t>
            </a:r>
            <a:endParaRPr sz="2000" dirty="0">
              <a:ea typeface="宋体" panose="02010600030101010101" pitchFamily="2" charset="-122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000" kern="100" dirty="0">
              <a:latin typeface="PingFang SC" panose="020B0400000000000000" pitchFamily="3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2000" kern="100" dirty="0">
              <a:latin typeface="PingFang SC" panose="020B0400000000000000" pitchFamily="34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7230" y="1483995"/>
            <a:ext cx="5013325" cy="335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https://3w.huanqiu.com/a/c36dc8/3xqGPRBcUE6?agt=8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3905" y="1917700"/>
            <a:ext cx="4399915" cy="4700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正则表达式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0" y="1504950"/>
            <a:ext cx="8115300" cy="3848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4" name="图片 3" descr="分词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9070" y="1337945"/>
            <a:ext cx="6753225" cy="5133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4" name="图片 3" descr="文本特征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1590675"/>
            <a:ext cx="8572500" cy="3676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" name="图片 2" descr="主题模型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075" y="1543050"/>
            <a:ext cx="8705850" cy="3771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正则表达式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296670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re.match(pattern, string, flags=0)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尝试从字符串的起始位置匹配一个模式，如果不是起始位置匹配成功的话，match()就返回none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pattern	匹配的正则表达式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string	要匹配的字符串。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flags	标志位，用于控制正则表达式的匹配方式，如：是否区分大小写，多行匹配等</a:t>
            </a:r>
            <a:endParaRPr lang="zh-CN" sz="18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734175" y="1296670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import re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# 在起始位置匹配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print(re.match('www', 'www.baidu.com').span())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print(re.match('com', 'www.baidu.com'))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输出结果：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(0, 3)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None</a:t>
            </a:r>
            <a:endParaRPr 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S</a:t>
            </a:r>
            <a:r>
              <a:rPr lang="en-US" altLang="zh-CN" dirty="0">
                <a:ea typeface="宋体" panose="02010600030101010101" pitchFamily="2" charset="-122"/>
              </a:rPr>
              <a:t>ummary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2" name="图片 1" descr="主题模型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025" y="1133475"/>
            <a:ext cx="7981950" cy="4591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2875280" y="2160270"/>
            <a:ext cx="7484745" cy="1801495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  <a:br>
              <a:rPr lang="en-US" sz="6000" dirty="0"/>
            </a:br>
            <a:r>
              <a:rPr lang="en-US" sz="4800" dirty="0"/>
              <a:t>Using data to solve problems</a:t>
            </a:r>
            <a:endParaRPr lang="en-US" sz="4800" dirty="0"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980" y="2895600"/>
            <a:ext cx="8244205" cy="3405505"/>
          </a:xfrm>
          <a:prstGeom prst="rect">
            <a:avLst/>
          </a:prstGeom>
        </p:spPr>
      </p:pic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l"/>
            <a:r>
              <a:rPr lang="en-US" altLang="zh-CN" dirty="0">
                <a:ea typeface="宋体" panose="02010600030101010101" pitchFamily="2" charset="-122"/>
                <a:sym typeface="+mn-ea"/>
              </a:rPr>
              <a:t>Serverless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80820"/>
            <a:ext cx="1062291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2006年，Google首席执行官埃里克·施密特在搜索引擎大会首次提出“云计算”（Cloud Computing）的概念，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之后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云计算的发展日新月异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AWS、Google Cloud、Azure、阿里云、腾讯云、华为云等在内的云厂商，无一例外的向Serverless进军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l"/>
            <a:r>
              <a:rPr lang="en-US" altLang="zh-CN" dirty="0">
                <a:ea typeface="宋体" panose="02010600030101010101" pitchFamily="2" charset="-122"/>
                <a:sym typeface="+mn-ea"/>
              </a:rPr>
              <a:t>Serverless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669925" y="1297305"/>
            <a:ext cx="5540375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Serverless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无服务器架构，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由开发者实现的服务端逻辑运行在无状态的计算容器中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由事件触发， 完全被第三方管理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云原生基于云的架构设计和开发模式，是一套全新的理念。经过不断的演化，越来越多的云原生应用选择基于 Serverless 技术来实现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erverless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N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ative，就是全部用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erverless去做一个云原生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Gartner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报告表明，在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2020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年，全球有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20%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的企业部署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Serverless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架构，极大提升了研发交付速度，并有效降低了成本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265" y="2343785"/>
            <a:ext cx="5715000" cy="391477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440805" y="1473835"/>
            <a:ext cx="53365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000" b="0">
                <a:solidFill>
                  <a:srgbClr val="FF0000"/>
                </a:solidFill>
                <a:ea typeface="宋体" panose="02010600030101010101" pitchFamily="2" charset="-122"/>
              </a:rPr>
              <a:t>Thinking</a:t>
            </a:r>
            <a:r>
              <a:rPr lang="zh-CN" altLang="en-US" sz="2000" b="0">
                <a:solidFill>
                  <a:srgbClr val="FF0000"/>
                </a:solidFill>
                <a:ea typeface="宋体" panose="02010600030101010101" pitchFamily="2" charset="-122"/>
              </a:rPr>
              <a:t>：</a:t>
            </a:r>
            <a:r>
              <a:rPr lang="zh-CN" sz="2000" b="0">
                <a:solidFill>
                  <a:srgbClr val="FF0000"/>
                </a:solidFill>
                <a:ea typeface="宋体" panose="02010600030101010101" pitchFamily="2" charset="-122"/>
              </a:rPr>
              <a:t>如果一个用户，创建了一个云服务，1年只调用了1000次，那么他该付多少钱？</a:t>
            </a:r>
            <a:endParaRPr lang="zh-CN" altLang="en-US" sz="2000" b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l"/>
            <a:r>
              <a:rPr lang="en-US" altLang="zh-CN" dirty="0">
                <a:ea typeface="宋体" panose="02010600030101010101" pitchFamily="2" charset="-122"/>
                <a:sym typeface="+mn-ea"/>
              </a:rPr>
              <a:t>Serverless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671320"/>
            <a:ext cx="47726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部署一个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hello world function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Step1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，新建函数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选择语言，比如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Python 3.6</a:t>
            </a:r>
            <a:endParaRPr lang="en-US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Step2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，编辑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Function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代码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Step3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，添加触发方式</a:t>
            </a:r>
            <a:endParaRPr lang="zh-CN" alt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API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网关触发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直接访问即可，如 </a:t>
            </a:r>
            <a:r>
              <a:rPr sz="14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https://service-6molhsox-1255932437.sh.apigw.tencentcs.com/release/temp1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7995" y="1057275"/>
            <a:ext cx="6581140" cy="56222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l"/>
            <a:r>
              <a:rPr lang="en-US" altLang="zh-CN" dirty="0">
                <a:ea typeface="宋体" panose="02010600030101010101" pitchFamily="2" charset="-122"/>
                <a:sym typeface="+mn-ea"/>
              </a:rPr>
              <a:t>Serverless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80820"/>
            <a:ext cx="47726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Serverless = FaaS + BaaS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Serverless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是更大的范畴，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不只计算，也包括存储、数据库、中间件等各种服务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FaaS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Functions as a Service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函数即服务</a:t>
            </a: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,是无服务器计算的一种形式，当前使用最广泛的是AWS的Lambada</a:t>
            </a:r>
            <a:endParaRPr 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BaaS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Backend as a Service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后端即服务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，API调用后端，各种云产品和云服务，例如对象存储OS，消息队列MQ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zh-CN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云数据库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RDS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云缓存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Redis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等，也可以是以API形式提供的服务如万象优图CI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318250" y="4091305"/>
            <a:ext cx="4772660" cy="24390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FAAS =&gt; 把程序执行的过程，抽象为执行的一个个函数（Function）,只需要实现函数的业务逻辑，无需关注背后的存储网络计算资源等</a:t>
            </a:r>
            <a:endParaRPr 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BaaS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=&gt; 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侧重在开发Restful Application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上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993765" y="2387600"/>
            <a:ext cx="1277620" cy="40957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函数计算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433945" y="2387600"/>
            <a:ext cx="1277620" cy="40957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Lambda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93765" y="2938780"/>
            <a:ext cx="1277620" cy="40957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Cloud Run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433945" y="2938780"/>
            <a:ext cx="1277620" cy="40957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987155" y="2327910"/>
            <a:ext cx="1277620" cy="40957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对象存储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427335" y="2327910"/>
            <a:ext cx="1277620" cy="40957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消息队列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987155" y="2879090"/>
            <a:ext cx="1277620" cy="40957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云数据库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427335" y="2879090"/>
            <a:ext cx="1277620" cy="40957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933440" y="1614170"/>
            <a:ext cx="2865120" cy="2136775"/>
          </a:xfrm>
          <a:prstGeom prst="round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FaaS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Function as a Service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901430" y="1618615"/>
            <a:ext cx="2865120" cy="2136775"/>
          </a:xfrm>
          <a:prstGeom prst="round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BaaS</a:t>
            </a:r>
            <a:endParaRPr lang="en-US" alt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Backend as a Service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l"/>
            <a:r>
              <a:rPr lang="en-US" altLang="zh-CN" dirty="0">
                <a:ea typeface="宋体" panose="02010600030101010101" pitchFamily="2" charset="-122"/>
                <a:sym typeface="+mn-ea"/>
              </a:rPr>
              <a:t>Serverless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798830" y="1480820"/>
            <a:ext cx="47726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FaaS是Serverless的核心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AI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应用不会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7*24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小时运行，传统模式下有大量资源是浪费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没有用户上传图片时它只是一份编译好的代码。当用户图片上传完成时，FaaS会为AI应用启动一个新的进程执行代码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这个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进程在代码执行完成后自动销毁。我们只需为代码执行的这几十秒钟付钱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节省了很多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670" y="1995805"/>
            <a:ext cx="5298440" cy="31762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 algn="l"/>
            <a:r>
              <a:rPr lang="en-US" altLang="zh-CN" dirty="0">
                <a:ea typeface="宋体" panose="02010600030101010101" pitchFamily="2" charset="-122"/>
                <a:sym typeface="+mn-ea"/>
              </a:rPr>
              <a:t>Serverless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808990" y="1233170"/>
            <a:ext cx="47726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FaaS会在需要的时候Auto-Scaling：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FaaS运行的是后端代码而不是整个后端程序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AI应用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只是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处理图片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识别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这个事件的逻辑，是一段后端代码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，而不是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完整的后端程序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代码通过事件触发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不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需要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长期运行的进程等待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轮询用户请求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，代码只能通过特殊的事件触发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这些事件由FaaS框架定义，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比如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上传文件到对象存储、消息队列收到一条新的消息、API Gateway收到一个新的API请求等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6748145" y="1223645"/>
            <a:ext cx="4772660" cy="42062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代码的生命周期很短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通常，一个</a:t>
            </a:r>
            <a:r>
              <a:rPr lang="en-US" alt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function</a:t>
            </a:r>
            <a:r>
              <a:rPr lang="zh-CN" altLang="en-US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不需要有常驻内存的进程运行，公共云提供商还会限制代码执行的时间，AWS的Lambda可执行的最长时间为5分钟</a:t>
            </a:r>
            <a:endParaRPr lang="zh-CN" altLang="en-US"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代码必须做到彻底无状态，两次调用间不能共享内存状态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用FaaS后我们不能再用任何全局变量或内存数据结构（例如Hashmap）在调用间共享数据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可以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将全局</a:t>
            </a:r>
            <a:r>
              <a:rPr lang="zh-CN"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统计</a:t>
            </a:r>
            <a:r>
              <a:rPr sz="1800" kern="100" dirty="0"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  <a:sym typeface="+mn-ea"/>
              </a:rPr>
              <a:t>放到了公共云的Redis服务中</a:t>
            </a: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endParaRPr sz="1800" kern="100" dirty="0"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ea typeface="宋体" panose="02010600030101010101" pitchFamily="2" charset="-122"/>
                <a:sym typeface="+mn-ea"/>
              </a:rPr>
              <a:t>What's next</a:t>
            </a:r>
            <a:endParaRPr lang="zh-CN" altLang="zh-CN" dirty="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Content Placeholder 2"/>
          <p:cNvSpPr txBox="1">
            <a:spLocks noGrp="1"/>
          </p:cNvSpPr>
          <p:nvPr/>
        </p:nvSpPr>
        <p:spPr>
          <a:xfrm>
            <a:off x="838835" y="1732280"/>
            <a:ext cx="10939145" cy="348170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dirty="0">
                <a:ea typeface="宋体" panose="02010600030101010101" pitchFamily="2" charset="-122"/>
                <a:sym typeface="+mn-ea"/>
              </a:rPr>
              <a:t>About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办公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自动化</a:t>
            </a:r>
            <a:r>
              <a:rPr lang="zh-CN" dirty="0">
                <a:ea typeface="宋体" panose="02010600030101010101" pitchFamily="2" charset="-122"/>
                <a:sym typeface="+mn-ea"/>
              </a:rPr>
              <a:t>：</a:t>
            </a:r>
            <a:endParaRPr lang="zh-CN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自动化处理Excel表格</a:t>
            </a:r>
            <a:endParaRPr lang="zh-CN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Python如何提取PDF文档信息</a:t>
            </a:r>
            <a:endParaRPr lang="zh-CN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Python如何合并多个表格信息内容</a:t>
            </a:r>
            <a:endParaRPr lang="zh-CN" dirty="0"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dirty="0">
                <a:ea typeface="宋体" panose="02010600030101010101" pitchFamily="2" charset="-122"/>
                <a:sym typeface="+mn-ea"/>
              </a:rPr>
              <a:t>Python如何合并多个PDF文档内容</a:t>
            </a:r>
            <a:endParaRPr lang="zh-CN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正则表达式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131" name="Content Placeholder 2"/>
          <p:cNvSpPr txBox="1">
            <a:spLocks noGrp="1"/>
          </p:cNvSpPr>
          <p:nvPr/>
        </p:nvSpPr>
        <p:spPr>
          <a:xfrm>
            <a:off x="915670" y="1296670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re.search(pattern, string, flags=0)</a:t>
            </a:r>
            <a:endParaRPr lang="zh-CN" sz="1800" dirty="0"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扫描整个字符串并返回第一个成功的匹配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pattern	匹配的正则表达式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string	要匹配的字符串。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flags	标志位，用于控制正则表达式的匹配方式，如：是否区分大小写，多行匹配等</a:t>
            </a:r>
            <a:endParaRPr lang="zh-CN"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search</a:t>
            </a:r>
            <a:r>
              <a:rPr lang="zh-CN" sz="1800" dirty="0">
                <a:ea typeface="宋体" panose="02010600030101010101" pitchFamily="2" charset="-122"/>
              </a:rPr>
              <a:t>与</a:t>
            </a:r>
            <a:r>
              <a:rPr lang="en-US" altLang="zh-CN" sz="1800" dirty="0">
                <a:ea typeface="宋体" panose="02010600030101010101" pitchFamily="2" charset="-122"/>
              </a:rPr>
              <a:t>match</a:t>
            </a:r>
            <a:r>
              <a:rPr lang="zh-CN" altLang="zh-CN" sz="1800" dirty="0">
                <a:ea typeface="宋体" panose="02010600030101010101" pitchFamily="2" charset="-122"/>
              </a:rPr>
              <a:t>区别：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</a:rPr>
              <a:t>re.match只匹配字符串的开始，如果字符串开始不符合正则表达式，则匹配失败，返回None</a:t>
            </a:r>
            <a:endParaRPr lang="zh-CN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1800" dirty="0">
                <a:ea typeface="宋体" panose="02010600030101010101" pitchFamily="2" charset="-122"/>
              </a:rPr>
              <a:t>re.search匹配整个字符串，直到找到一个匹配</a:t>
            </a:r>
            <a:endParaRPr lang="zh-CN" altLang="zh-CN" sz="1800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734175" y="1296670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lnSpcReduction="2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import re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#扫描整个字符串并返回第一个成功的匹配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print(re.search('www', 'www.baidu.com').span())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print(re.search('com', 'www.baidu.com').span())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输出结果：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(0, 3)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(10, 13)</a:t>
            </a:r>
            <a:endParaRPr 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dirty="0">
                <a:ea typeface="宋体" panose="02010600030101010101" pitchFamily="2" charset="-122"/>
              </a:rPr>
              <a:t>正则表达式</a:t>
            </a:r>
            <a:endParaRPr lang="zh-CN" dirty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 txBox="1">
            <a:spLocks noGrp="1"/>
          </p:cNvSpPr>
          <p:nvPr/>
        </p:nvSpPr>
        <p:spPr>
          <a:xfrm>
            <a:off x="6456045" y="4074160"/>
            <a:ext cx="5614670" cy="21050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输出结果：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&lt;re.Match object; span=(0, 2), match='12'&gt;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12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400" dirty="0">
                <a:ea typeface="宋体" panose="02010600030101010101" pitchFamily="2" charset="-122"/>
              </a:rPr>
              <a:t>&lt;re.Match object; span=(0, 2), match='12'&gt;</a:t>
            </a:r>
            <a:endParaRPr lang="zh-CN" sz="14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sz="1400" dirty="0">
              <a:ea typeface="宋体" panose="02010600030101010101" pitchFamily="2" charset="-122"/>
            </a:endParaRPr>
          </a:p>
        </p:txBody>
      </p:sp>
      <p:sp>
        <p:nvSpPr>
          <p:cNvPr id="2" name="Content Placeholder 2"/>
          <p:cNvSpPr txBox="1">
            <a:spLocks noGrp="1"/>
          </p:cNvSpPr>
          <p:nvPr/>
        </p:nvSpPr>
        <p:spPr>
          <a:xfrm>
            <a:off x="793750" y="1337945"/>
            <a:ext cx="5336540" cy="529209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90000" lnSpcReduction="10000"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1234440" marR="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  <a:sym typeface="+mn-ea"/>
              </a:rPr>
              <a:t>re.</a:t>
            </a:r>
            <a:r>
              <a:rPr sz="1800" dirty="0">
                <a:ea typeface="宋体" panose="02010600030101010101" pitchFamily="2" charset="-122"/>
                <a:sym typeface="+mn-ea"/>
              </a:rPr>
              <a:t>compile</a:t>
            </a:r>
            <a:r>
              <a:rPr lang="zh-CN" sz="1800" dirty="0">
                <a:ea typeface="宋体" panose="02010600030101010101" pitchFamily="2" charset="-122"/>
                <a:sym typeface="+mn-ea"/>
              </a:rPr>
              <a:t>(pattern, flags=0)</a:t>
            </a:r>
            <a:endParaRPr sz="1800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1800" dirty="0">
                <a:ea typeface="宋体" panose="02010600030101010101" pitchFamily="2" charset="-122"/>
              </a:rPr>
              <a:t>将正则表达式模式编译为正则表达式对象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可使用match()，search()方法将其用于匹配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800" dirty="0">
                <a:ea typeface="宋体" panose="02010600030101010101" pitchFamily="2" charset="-122"/>
              </a:rPr>
              <a:t>示例：</a:t>
            </a:r>
            <a:endParaRPr 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55" dirty="0">
                <a:ea typeface="宋体" panose="02010600030101010101" pitchFamily="2" charset="-122"/>
              </a:rPr>
              <a:t># 正则对象，匹配两个数字</a:t>
            </a:r>
            <a:endParaRPr 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55" dirty="0">
                <a:ea typeface="宋体" panose="02010600030101010101" pitchFamily="2" charset="-122"/>
              </a:rPr>
              <a:t>prog = re.compile('\d{2}') </a:t>
            </a:r>
            <a:endParaRPr 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55" dirty="0">
                <a:ea typeface="宋体" panose="02010600030101010101" pitchFamily="2" charset="-122"/>
              </a:rPr>
              <a:t># 下面两个作用是相同的</a:t>
            </a:r>
            <a:endParaRPr 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55" dirty="0">
                <a:ea typeface="宋体" panose="02010600030101010101" pitchFamily="2" charset="-122"/>
              </a:rPr>
              <a:t>print(prog.search('12abc'))</a:t>
            </a:r>
            <a:endParaRPr 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55" dirty="0">
                <a:ea typeface="宋体" panose="02010600030101010101" pitchFamily="2" charset="-122"/>
              </a:rPr>
              <a:t>print(re.search('\d{2}', '12abc'))</a:t>
            </a:r>
            <a:endParaRPr 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55" dirty="0">
                <a:ea typeface="宋体" panose="02010600030101010101" pitchFamily="2" charset="-122"/>
              </a:rPr>
              <a:t># 通过调用group()方法得到匹配的字符串,如果字符串没有匹配，则返回None</a:t>
            </a:r>
            <a:endParaRPr lang="zh-CN" sz="1555" dirty="0">
              <a:ea typeface="宋体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sz="1555" dirty="0">
                <a:ea typeface="宋体" panose="02010600030101010101" pitchFamily="2" charset="-122"/>
              </a:rPr>
              <a:t>print(prog.search('12abc').group())</a:t>
            </a:r>
            <a:endParaRPr lang="zh-CN" sz="1555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dynamicNum"/>
</p:tagLst>
</file>

<file path=ppt/tags/tag10.xml><?xml version="1.0" encoding="utf-8"?>
<p:tagLst xmlns:p="http://schemas.openxmlformats.org/presentationml/2006/main">
  <p:tag name="KSO_WM_SLIDE_MODEL_TYPE" val="dynamicNum"/>
</p:tagLst>
</file>

<file path=ppt/tags/tag11.xml><?xml version="1.0" encoding="utf-8"?>
<p:tagLst xmlns:p="http://schemas.openxmlformats.org/presentationml/2006/main">
  <p:tag name="KSO_WM_SLIDE_MODEL_TYPE" val="dynamicNum"/>
</p:tagLst>
</file>

<file path=ppt/tags/tag12.xml><?xml version="1.0" encoding="utf-8"?>
<p:tagLst xmlns:p="http://schemas.openxmlformats.org/presentationml/2006/main">
  <p:tag name="KSO_WM_SLIDE_MODEL_TYPE" val="dynamicNum"/>
</p:tagLst>
</file>

<file path=ppt/tags/tag13.xml><?xml version="1.0" encoding="utf-8"?>
<p:tagLst xmlns:p="http://schemas.openxmlformats.org/presentationml/2006/main">
  <p:tag name="KSO_WM_SLIDE_MODEL_TYPE" val="dynamicNum"/>
</p:tagLst>
</file>

<file path=ppt/tags/tag14.xml><?xml version="1.0" encoding="utf-8"?>
<p:tagLst xmlns:p="http://schemas.openxmlformats.org/presentationml/2006/main">
  <p:tag name="KSO_WM_SLIDE_MODEL_TYPE" val="dynamicNum"/>
</p:tagLst>
</file>

<file path=ppt/tags/tag15.xml><?xml version="1.0" encoding="utf-8"?>
<p:tagLst xmlns:p="http://schemas.openxmlformats.org/presentationml/2006/main">
  <p:tag name="KSO_WM_SLIDE_MODEL_TYPE" val="dynamicNum"/>
</p:tagLst>
</file>

<file path=ppt/tags/tag16.xml><?xml version="1.0" encoding="utf-8"?>
<p:tagLst xmlns:p="http://schemas.openxmlformats.org/presentationml/2006/main">
  <p:tag name="KSO_WM_SLIDE_MODEL_TYPE" val="dynamicNum"/>
</p:tagLst>
</file>

<file path=ppt/tags/tag17.xml><?xml version="1.0" encoding="utf-8"?>
<p:tagLst xmlns:p="http://schemas.openxmlformats.org/presentationml/2006/main">
  <p:tag name="KSO_WM_SLIDE_MODEL_TYPE" val="dynamicNum"/>
</p:tagLst>
</file>

<file path=ppt/tags/tag18.xml><?xml version="1.0" encoding="utf-8"?>
<p:tagLst xmlns:p="http://schemas.openxmlformats.org/presentationml/2006/main">
  <p:tag name="KSO_WM_SLIDE_MODEL_TYPE" val="dynamicNum"/>
</p:tagLst>
</file>

<file path=ppt/tags/tag19.xml><?xml version="1.0" encoding="utf-8"?>
<p:tagLst xmlns:p="http://schemas.openxmlformats.org/presentationml/2006/main">
  <p:tag name="KSO_WM_SLIDE_MODEL_TYPE" val="dynamicNum"/>
</p:tagLst>
</file>

<file path=ppt/tags/tag2.xml><?xml version="1.0" encoding="utf-8"?>
<p:tagLst xmlns:p="http://schemas.openxmlformats.org/presentationml/2006/main">
  <p:tag name="KSO_WM_UNIT_TABLE_BEAUTIFY" val="smartTable{982db44d-72c4-47c8-8bce-9775f4dac104}"/>
</p:tagLst>
</file>

<file path=ppt/tags/tag20.xml><?xml version="1.0" encoding="utf-8"?>
<p:tagLst xmlns:p="http://schemas.openxmlformats.org/presentationml/2006/main">
  <p:tag name="KSO_WM_SLIDE_MODEL_TYPE" val="dynamicNum"/>
</p:tagLst>
</file>

<file path=ppt/tags/tag21.xml><?xml version="1.0" encoding="utf-8"?>
<p:tagLst xmlns:p="http://schemas.openxmlformats.org/presentationml/2006/main">
  <p:tag name="KSO_WM_SLIDE_MODEL_TYPE" val="dynamicNum"/>
</p:tagLst>
</file>

<file path=ppt/tags/tag22.xml><?xml version="1.0" encoding="utf-8"?>
<p:tagLst xmlns:p="http://schemas.openxmlformats.org/presentationml/2006/main">
  <p:tag name="KSO_WM_SLIDE_MODEL_TYPE" val="dynamicNum"/>
</p:tagLst>
</file>

<file path=ppt/tags/tag23.xml><?xml version="1.0" encoding="utf-8"?>
<p:tagLst xmlns:p="http://schemas.openxmlformats.org/presentationml/2006/main">
  <p:tag name="KSO_WM_SLIDE_MODEL_TYPE" val="dynamicNum"/>
</p:tagLst>
</file>

<file path=ppt/tags/tag24.xml><?xml version="1.0" encoding="utf-8"?>
<p:tagLst xmlns:p="http://schemas.openxmlformats.org/presentationml/2006/main">
  <p:tag name="KSO_WM_SLIDE_MODEL_TYPE" val="dynamicNum"/>
</p:tagLst>
</file>

<file path=ppt/tags/tag25.xml><?xml version="1.0" encoding="utf-8"?>
<p:tagLst xmlns:p="http://schemas.openxmlformats.org/presentationml/2006/main">
  <p:tag name="KSO_WM_SLIDE_MODEL_TYPE" val="dynamicNum"/>
</p:tagLst>
</file>

<file path=ppt/tags/tag26.xml><?xml version="1.0" encoding="utf-8"?>
<p:tagLst xmlns:p="http://schemas.openxmlformats.org/presentationml/2006/main">
  <p:tag name="KSO_WM_SLIDE_MODEL_TYPE" val="dynamicNum"/>
</p:tagLst>
</file>

<file path=ppt/tags/tag27.xml><?xml version="1.0" encoding="utf-8"?>
<p:tagLst xmlns:p="http://schemas.openxmlformats.org/presentationml/2006/main">
  <p:tag name="KSO_WM_SLIDE_MODEL_TYPE" val="dynamicNum"/>
</p:tagLst>
</file>

<file path=ppt/tags/tag28.xml><?xml version="1.0" encoding="utf-8"?>
<p:tagLst xmlns:p="http://schemas.openxmlformats.org/presentationml/2006/main">
  <p:tag name="KSO_WM_SLIDE_MODEL_TYPE" val="dynamicNum"/>
</p:tagLst>
</file>

<file path=ppt/tags/tag29.xml><?xml version="1.0" encoding="utf-8"?>
<p:tagLst xmlns:p="http://schemas.openxmlformats.org/presentationml/2006/main">
  <p:tag name="KSO_WM_SLIDE_MODEL_TYPE" val="dynamicNum"/>
</p:tagLst>
</file>

<file path=ppt/tags/tag3.xml><?xml version="1.0" encoding="utf-8"?>
<p:tagLst xmlns:p="http://schemas.openxmlformats.org/presentationml/2006/main">
  <p:tag name="KSO_WM_UNIT_TABLE_BEAUTIFY" val="smartTable{982db44d-72c4-47c8-8bce-9775f4dac104}"/>
</p:tagLst>
</file>

<file path=ppt/tags/tag30.xml><?xml version="1.0" encoding="utf-8"?>
<p:tagLst xmlns:p="http://schemas.openxmlformats.org/presentationml/2006/main">
  <p:tag name="KSO_WM_SLIDE_MODEL_TYPE" val="dynamicNum"/>
</p:tagLst>
</file>

<file path=ppt/tags/tag31.xml><?xml version="1.0" encoding="utf-8"?>
<p:tagLst xmlns:p="http://schemas.openxmlformats.org/presentationml/2006/main">
  <p:tag name="KSO_WM_SLIDE_MODEL_TYPE" val="dynamicNum"/>
</p:tagLst>
</file>

<file path=ppt/tags/tag32.xml><?xml version="1.0" encoding="utf-8"?>
<p:tagLst xmlns:p="http://schemas.openxmlformats.org/presentationml/2006/main">
  <p:tag name="KSO_WM_SLIDE_MODEL_TYPE" val="dynamicNum"/>
</p:tagLst>
</file>

<file path=ppt/tags/tag33.xml><?xml version="1.0" encoding="utf-8"?>
<p:tagLst xmlns:p="http://schemas.openxmlformats.org/presentationml/2006/main">
  <p:tag name="KSO_WM_SLIDE_MODEL_TYPE" val="dynamicNum"/>
</p:tagLst>
</file>

<file path=ppt/tags/tag34.xml><?xml version="1.0" encoding="utf-8"?>
<p:tagLst xmlns:p="http://schemas.openxmlformats.org/presentationml/2006/main">
  <p:tag name="KSO_WM_SLIDE_MODEL_TYPE" val="dynamicNum"/>
</p:tagLst>
</file>

<file path=ppt/tags/tag35.xml><?xml version="1.0" encoding="utf-8"?>
<p:tagLst xmlns:p="http://schemas.openxmlformats.org/presentationml/2006/main">
  <p:tag name="KSO_WM_SLIDE_MODEL_TYPE" val="dynamicNum"/>
</p:tagLst>
</file>

<file path=ppt/tags/tag36.xml><?xml version="1.0" encoding="utf-8"?>
<p:tagLst xmlns:p="http://schemas.openxmlformats.org/presentationml/2006/main">
  <p:tag name="KSO_WM_SLIDE_MODEL_TYPE" val="dynamicNum"/>
</p:tagLst>
</file>

<file path=ppt/tags/tag37.xml><?xml version="1.0" encoding="utf-8"?>
<p:tagLst xmlns:p="http://schemas.openxmlformats.org/presentationml/2006/main">
  <p:tag name="KSO_WM_SLIDE_MODEL_TYPE" val="dynamicNum"/>
</p:tagLst>
</file>

<file path=ppt/tags/tag4.xml><?xml version="1.0" encoding="utf-8"?>
<p:tagLst xmlns:p="http://schemas.openxmlformats.org/presentationml/2006/main">
  <p:tag name="KSO_WM_UNIT_TABLE_BEAUTIFY" val="smartTable{7b40c58e-2347-4573-9128-ae93711cf3b3}"/>
</p:tagLst>
</file>

<file path=ppt/tags/tag5.xml><?xml version="1.0" encoding="utf-8"?>
<p:tagLst xmlns:p="http://schemas.openxmlformats.org/presentationml/2006/main">
  <p:tag name="KSO_WM_UNIT_TABLE_BEAUTIFY" val="smartTable{7b40c58e-2347-4573-9128-ae93711cf3b3}"/>
</p:tagLst>
</file>

<file path=ppt/tags/tag6.xml><?xml version="1.0" encoding="utf-8"?>
<p:tagLst xmlns:p="http://schemas.openxmlformats.org/presentationml/2006/main">
  <p:tag name="KSO_WM_SLIDE_MODEL_TYPE" val="dynamicNum"/>
</p:tagLst>
</file>

<file path=ppt/tags/tag7.xml><?xml version="1.0" encoding="utf-8"?>
<p:tagLst xmlns:p="http://schemas.openxmlformats.org/presentationml/2006/main">
  <p:tag name="KSO_WM_SLIDE_MODEL_TYPE" val="dynamicNum"/>
</p:tagLst>
</file>

<file path=ppt/tags/tag8.xml><?xml version="1.0" encoding="utf-8"?>
<p:tagLst xmlns:p="http://schemas.openxmlformats.org/presentationml/2006/main">
  <p:tag name="KSO_WM_SLIDE_MODEL_TYPE" val="dynamicNum"/>
</p:tagLst>
</file>

<file path=ppt/tags/tag9.xml><?xml version="1.0" encoding="utf-8"?>
<p:tagLst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0</TotalTime>
  <Words>18859</Words>
  <Application>WPS 演示</Application>
  <PresentationFormat>宽屏</PresentationFormat>
  <Paragraphs>1141</Paragraphs>
  <Slides>78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30</vt:i4>
      </vt:variant>
      <vt:variant>
        <vt:lpstr>幻灯片标题</vt:lpstr>
      </vt:variant>
      <vt:variant>
        <vt:i4>78</vt:i4>
      </vt:variant>
    </vt:vector>
  </HeadingPairs>
  <TitlesOfParts>
    <vt:vector size="123" baseType="lpstr">
      <vt:lpstr>Arial</vt:lpstr>
      <vt:lpstr>宋体</vt:lpstr>
      <vt:lpstr>Wingdings</vt:lpstr>
      <vt:lpstr>Calibri</vt:lpstr>
      <vt:lpstr>Calibri Light</vt:lpstr>
      <vt:lpstr>Arial</vt:lpstr>
      <vt:lpstr>Calibri</vt:lpstr>
      <vt:lpstr>Calibri Light</vt:lpstr>
      <vt:lpstr>微软雅黑</vt:lpstr>
      <vt:lpstr>Arial Unicode MS</vt:lpstr>
      <vt:lpstr>Verdana</vt:lpstr>
      <vt:lpstr>Wingdings</vt:lpstr>
      <vt:lpstr>PingFang SC</vt:lpstr>
      <vt:lpstr>Times New Roman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文本信息自动化处理 Lesson-5</vt:lpstr>
      <vt:lpstr>学习方法</vt:lpstr>
      <vt:lpstr>&gt;&gt;   今天的学习目标</vt:lpstr>
      <vt:lpstr>1/2 文本信息自动化处理</vt:lpstr>
      <vt:lpstr>Project A：新闻自动化处理</vt:lpstr>
      <vt:lpstr>正则表达式</vt:lpstr>
      <vt:lpstr>正则表达式</vt:lpstr>
      <vt:lpstr>正则表达式</vt:lpstr>
      <vt:lpstr>正则表达式</vt:lpstr>
      <vt:lpstr>正则表达式</vt:lpstr>
      <vt:lpstr>正则表达式</vt:lpstr>
      <vt:lpstr>正则表达式</vt:lpstr>
      <vt:lpstr>正则表达式示例</vt:lpstr>
      <vt:lpstr>正则表达式示例</vt:lpstr>
      <vt:lpstr>对希拉里邮件进行处理（正则表达式）</vt:lpstr>
      <vt:lpstr>对希拉里邮件进行处理（正则表达式）</vt:lpstr>
      <vt:lpstr>对希拉里邮件进行处理（正则表达式）</vt:lpstr>
      <vt:lpstr>分词与词性</vt:lpstr>
      <vt:lpstr>分词与词性</vt:lpstr>
      <vt:lpstr>jieba库使用</vt:lpstr>
      <vt:lpstr>jieba库使用</vt:lpstr>
      <vt:lpstr>jieba库使用</vt:lpstr>
      <vt:lpstr>关键词提取</vt:lpstr>
      <vt:lpstr>TF-IDF计算</vt:lpstr>
      <vt:lpstr>TF-IDF计算</vt:lpstr>
      <vt:lpstr>TF-IDF计算（sklearn工具）</vt:lpstr>
      <vt:lpstr>TF-IDF计算（Gensim工具）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TextRank算法</vt:lpstr>
      <vt:lpstr>词云展示</vt:lpstr>
      <vt:lpstr>Summary</vt:lpstr>
      <vt:lpstr>2/2 主题模型</vt:lpstr>
      <vt:lpstr>主题模型</vt:lpstr>
      <vt:lpstr>主题模型</vt:lpstr>
      <vt:lpstr>主题模型</vt:lpstr>
      <vt:lpstr>主题模型</vt:lpstr>
      <vt:lpstr>pLSA模型</vt:lpstr>
      <vt:lpstr>pLSA模型</vt:lpstr>
      <vt:lpstr>LDA模型</vt:lpstr>
      <vt:lpstr>LDA模型</vt:lpstr>
      <vt:lpstr>LDA模型</vt:lpstr>
      <vt:lpstr>LDA模型</vt:lpstr>
      <vt:lpstr>LDA模型（Gensim工具）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为酒店建立内容推荐系统</vt:lpstr>
      <vt:lpstr>Summary</vt:lpstr>
      <vt:lpstr>Thinking&amp;Action</vt:lpstr>
      <vt:lpstr>Thinking&amp;Action</vt:lpstr>
      <vt:lpstr>Summary</vt:lpstr>
      <vt:lpstr>Summary</vt:lpstr>
      <vt:lpstr>Summary</vt:lpstr>
      <vt:lpstr>Summary</vt:lpstr>
      <vt:lpstr>Summary</vt:lpstr>
      <vt:lpstr>Thank You Using data to solve problems</vt:lpstr>
      <vt:lpstr>Serverless</vt:lpstr>
      <vt:lpstr>Serverless</vt:lpstr>
      <vt:lpstr>Serverless</vt:lpstr>
      <vt:lpstr>Serverless</vt:lpstr>
      <vt:lpstr>Serverless</vt:lpstr>
      <vt:lpstr>Serverless</vt:lpstr>
      <vt:lpstr>What's next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机器学习与推荐系统OverView  Lesson-01</dc:title>
  <dc:creator>Microsoft Office User</dc:creator>
  <cp:lastModifiedBy>cy</cp:lastModifiedBy>
  <cp:revision>2371</cp:revision>
  <dcterms:created xsi:type="dcterms:W3CDTF">2019-08-30T07:48:00Z</dcterms:created>
  <dcterms:modified xsi:type="dcterms:W3CDTF">2020-04-19T10:42:54Z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